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4"/>
  </p:sldMasterIdLst>
  <p:notesMasterIdLst>
    <p:notesMasterId r:id="rId17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p15="http://schemas.microsoft.com/office/powerpoint/2012/main" xmlns="" roundtripDataSignature="AMtx7mjWhcwGKkc2o3L6fgu9V+nhRjnFqw==" r:id="rId20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Tvrdoňová Marie Mgr." initials="" lastIdx="2" clrIdx="0"/>
  <p:cmAuthor id="1" name="Ladka" initials="" lastIdx="4" clrIdx="1"/>
  <p:cmAuthor id="2" name="Marie Tvrdoňová" initials="" lastIdx="3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7492"/>
    <a:srgbClr val="7B6D5B"/>
    <a:srgbClr val="3C631F"/>
    <a:srgbClr val="1F3F0B"/>
    <a:srgbClr val="398F04"/>
    <a:srgbClr val="6E9D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874" y="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customschemas.google.com/relationships/presentationmetadata" Target="meta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zeleno.cz/urban-forestry-zelen-ve-mestech-nebo-mesta-v-zeleni/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auto-mat.cz/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rekola.cz/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fbfd8687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fbfd8687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8dd0dd5fd1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8dd0dd5fd1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8ef7053d57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8ef7053d57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>
                <a:solidFill>
                  <a:schemeClr val="dk1"/>
                </a:solidFill>
                <a:highlight>
                  <a:srgbClr val="FFFFFF"/>
                </a:highlight>
              </a:rPr>
              <a:t>Zeleň ve městech ochlazuje klime, přispívá ke zlepšení kvality vzduch a kromě toho má také blahodárný vliv na lidskou psychiku. Oázami zeleně ve městech jsou </a:t>
            </a:r>
            <a:r>
              <a:rPr lang="cs">
                <a:solidFill>
                  <a:srgbClr val="393939"/>
                </a:solidFill>
                <a:highlight>
                  <a:srgbClr val="FFFFFF"/>
                </a:highlight>
              </a:rPr>
              <a:t>městské zahrady, parky, zelené střechy, vertikální lesy na budovách apod. Žákům můžete pustit krátká videa s ukázkou stromodrapu či vertikálního lesa (</a:t>
            </a:r>
            <a:r>
              <a:rPr lang="cs" u="sng">
                <a:solidFill>
                  <a:schemeClr val="hlink"/>
                </a:solidFill>
                <a:hlinkClick r:id="rId3"/>
              </a:rPr>
              <a:t>https://www.nazeleno.cz/urban-forestry-zelen-ve-mestech-nebo-mesta-v-zeleni/</a:t>
            </a:r>
            <a:r>
              <a:rPr lang="cs" sz="1000">
                <a:solidFill>
                  <a:schemeClr val="dk1"/>
                </a:solidFill>
              </a:rPr>
              <a:t>) </a:t>
            </a:r>
            <a:endParaRPr sz="7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915025aa98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915025aa98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33b511f26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33b511f26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8ef7053d57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8ef7053d57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rgbClr val="3B3B3B"/>
                </a:solidFill>
                <a:highlight>
                  <a:srgbClr val="FFFFFF"/>
                </a:highlight>
              </a:rPr>
              <a:t>Jan Gehl je kodaňský architekt a urbanista, který se ve své tvorbě zabývá kvalitou života ve městech.Hlavní myšlenka “lidského rozměru” (human scale) spočívá v tom, že města by neměla sloužit autům, ale lidem. Proměna Kodaně na “město pro lidi” se uskutečnila </a:t>
            </a:r>
            <a:r>
              <a:rPr lang="cs" sz="1050">
                <a:solidFill>
                  <a:srgbClr val="222222"/>
                </a:solidFill>
                <a:highlight>
                  <a:srgbClr val="FFFFFF"/>
                </a:highlight>
              </a:rPr>
              <a:t>v šedesátých letech. V centru města postupně zmenšovali parkovací plochu, čímž uvolnili prostor pro pěší, cyklisty a zeleň. </a:t>
            </a:r>
            <a:endParaRPr sz="10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8dd0dd5fd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8dd0dd5fd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8ef7053d57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8ef7053d57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Kromě vybudování cyklistických stezek a map pro cyklisty můžeme cyklistlistiku podpořit např. různými akcemi (příkladem je akce na kole do práce) či sdílením kol. Více informací můžete s žáky hledat např. na webových stránkách iniciativy Automat (</a:t>
            </a:r>
            <a:r>
              <a:rPr lang="cs" u="sng">
                <a:solidFill>
                  <a:schemeClr val="hlink"/>
                </a:solidFill>
                <a:hlinkClick r:id="rId3"/>
              </a:rPr>
              <a:t>https://auto-mat.cz/</a:t>
            </a:r>
            <a:r>
              <a:rPr lang="cs"/>
              <a:t>) či Rekola (</a:t>
            </a:r>
            <a:r>
              <a:rPr lang="cs" u="sng">
                <a:solidFill>
                  <a:schemeClr val="hlink"/>
                </a:solidFill>
                <a:hlinkClick r:id="rId4"/>
              </a:rPr>
              <a:t>https://www.rekola.cz/</a:t>
            </a:r>
            <a:r>
              <a:rPr lang="cs"/>
              <a:t>).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8dd0dd5fd1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8dd0dd5fd1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8ef7053d57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8ef7053d57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8dd0dd5fd1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8dd0dd5fd1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Na obrázku je elektrobus. MHD v Jičíně používá pro přepravu cestujících právě tento typ dopravního prostředku.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8ef7053d57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8ef7053d57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89264A29-6E4A-4F36-9F58-4A830C0FC77A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>
            <a:extLst>
              <a:ext uri="{FF2B5EF4-FFF2-40B4-BE49-F238E27FC236}">
                <a16:creationId xmlns:a16="http://schemas.microsoft.com/office/drawing/2014/main" id="{83E349BB-AC82-40FC-A280-C2D3407211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592"/>
          <a:stretch/>
        </p:blipFill>
        <p:spPr>
          <a:xfrm>
            <a:off x="0" y="0"/>
            <a:ext cx="9144000" cy="4341512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729165" y="4531178"/>
            <a:ext cx="5812220" cy="422656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8B46CEC6-34EB-4A42-A7B3-721F18630C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4974" y="683811"/>
            <a:ext cx="5812220" cy="2668993"/>
          </a:xfrm>
          <a:prstGeom prst="rect">
            <a:avLst/>
          </a:prstGeom>
        </p:spPr>
      </p:pic>
      <p:sp>
        <p:nvSpPr>
          <p:cNvPr id="54" name="Google Shape;54;p13"/>
          <p:cNvSpPr txBox="1"/>
          <p:nvPr/>
        </p:nvSpPr>
        <p:spPr>
          <a:xfrm>
            <a:off x="1836750" y="1460654"/>
            <a:ext cx="5351229" cy="11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3200" dirty="0">
                <a:latin typeface="Montserrat SemiBold" panose="00000700000000000000" pitchFamily="50" charset="-18"/>
              </a:rPr>
              <a:t>UDRŽITELNÁ MĚSTA</a:t>
            </a:r>
            <a:endParaRPr sz="3200" dirty="0">
              <a:latin typeface="Montserrat SemiBold" panose="00000700000000000000" pitchFamily="50" charset="-18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800" dirty="0">
                <a:solidFill>
                  <a:srgbClr val="1A7492"/>
                </a:solidFill>
                <a:latin typeface="Montserrat SemiBold" panose="00000700000000000000" pitchFamily="50" charset="-18"/>
              </a:rPr>
              <a:t>(PROHLÍŽEJ A PŘEMÝŠLEJ)</a:t>
            </a:r>
            <a:endParaRPr sz="1800" dirty="0">
              <a:solidFill>
                <a:srgbClr val="1A7492"/>
              </a:solidFill>
              <a:latin typeface="Montserrat SemiBold" panose="00000700000000000000" pitchFamily="50" charset="-1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5F3CBE20-8BFC-404A-B8F0-C610AD77C308}"/>
              </a:ext>
            </a:extLst>
          </p:cNvPr>
          <p:cNvSpPr/>
          <p:nvPr/>
        </p:nvSpPr>
        <p:spPr>
          <a:xfrm>
            <a:off x="0" y="0"/>
            <a:ext cx="9144000" cy="25717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8CC72E35-040B-4FED-B837-7BC42567870E}"/>
              </a:ext>
            </a:extLst>
          </p:cNvPr>
          <p:cNvSpPr/>
          <p:nvPr/>
        </p:nvSpPr>
        <p:spPr>
          <a:xfrm>
            <a:off x="0" y="1"/>
            <a:ext cx="9144000" cy="74668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8" name="Google Shape;118;p22"/>
          <p:cNvSpPr txBox="1">
            <a:spLocks noGrp="1"/>
          </p:cNvSpPr>
          <p:nvPr>
            <p:ph type="title"/>
          </p:nvPr>
        </p:nvSpPr>
        <p:spPr>
          <a:xfrm>
            <a:off x="152400" y="108072"/>
            <a:ext cx="4335194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800" b="1" dirty="0">
                <a:solidFill>
                  <a:srgbClr val="1A7492"/>
                </a:solidFill>
                <a:latin typeface="Montserrat SemiBold" panose="00000700000000000000" pitchFamily="50" charset="-18"/>
              </a:rPr>
              <a:t>PRAHA </a:t>
            </a:r>
            <a:r>
              <a:rPr lang="cs" sz="1800" dirty="0">
                <a:latin typeface="Montserrat SemiBold" panose="00000700000000000000" pitchFamily="50" charset="-18"/>
              </a:rPr>
              <a:t>                                  	</a:t>
            </a:r>
            <a:endParaRPr sz="1800" dirty="0">
              <a:latin typeface="Montserrat SemiBold" panose="00000700000000000000" pitchFamily="50" charset="-18"/>
            </a:endParaRPr>
          </a:p>
        </p:txBody>
      </p:sp>
      <p:pic>
        <p:nvPicPr>
          <p:cNvPr id="119" name="Google Shape;11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73577" y="868369"/>
            <a:ext cx="4018023" cy="2680775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2"/>
          <p:cNvSpPr txBox="1"/>
          <p:nvPr/>
        </p:nvSpPr>
        <p:spPr>
          <a:xfrm>
            <a:off x="1221912" y="4018390"/>
            <a:ext cx="2817351" cy="972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>
                <a:latin typeface="Montserrat Light" panose="00000400000000000000" pitchFamily="2" charset="-18"/>
              </a:rPr>
              <a:t>Co vidíte na obrázcích?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l-PL" dirty="0">
              <a:latin typeface="Montserrat Light" panose="00000400000000000000" pitchFamily="2" charset="-18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>
                <a:latin typeface="Montserrat Light" panose="00000400000000000000" pitchFamily="2" charset="-18"/>
              </a:rPr>
              <a:t>Co mají obrázky společného?</a:t>
            </a:r>
          </a:p>
        </p:txBody>
      </p:sp>
      <p:pic>
        <p:nvPicPr>
          <p:cNvPr id="121" name="Google Shape;121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870174"/>
            <a:ext cx="4727126" cy="2661438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22"/>
          <p:cNvSpPr txBox="1"/>
          <p:nvPr/>
        </p:nvSpPr>
        <p:spPr>
          <a:xfrm>
            <a:off x="4879526" y="3504701"/>
            <a:ext cx="3666691" cy="314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800" dirty="0">
                <a:solidFill>
                  <a:schemeClr val="dk1"/>
                </a:solidFill>
                <a:highlight>
                  <a:srgbClr val="FFFFFF"/>
                </a:highlight>
                <a:latin typeface="Montserrat Light" panose="00000400000000000000" pitchFamily="2" charset="-18"/>
              </a:rPr>
              <a:t>Zdroj: WWF</a:t>
            </a:r>
            <a:endParaRPr sz="800" dirty="0">
              <a:solidFill>
                <a:schemeClr val="dk1"/>
              </a:solidFill>
              <a:highlight>
                <a:srgbClr val="FFFFFF"/>
              </a:highlight>
              <a:latin typeface="Montserrat Light" panose="00000400000000000000" pitchFamily="2" charset="-18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chemeClr val="dk1"/>
              </a:solidFill>
              <a:highlight>
                <a:srgbClr val="FFFFFF"/>
              </a:highlight>
              <a:latin typeface="Montserrat Light" panose="00000400000000000000" pitchFamily="2" charset="-18"/>
            </a:endParaRPr>
          </a:p>
        </p:txBody>
      </p:sp>
      <p:sp>
        <p:nvSpPr>
          <p:cNvPr id="123" name="Google Shape;123;p22"/>
          <p:cNvSpPr txBox="1"/>
          <p:nvPr/>
        </p:nvSpPr>
        <p:spPr>
          <a:xfrm>
            <a:off x="57596" y="3496220"/>
            <a:ext cx="6266400" cy="2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800" dirty="0">
                <a:solidFill>
                  <a:schemeClr val="dk1"/>
                </a:solidFill>
                <a:highlight>
                  <a:srgbClr val="FFFFFF"/>
                </a:highlight>
                <a:latin typeface="Montserrat Light" panose="00000400000000000000" pitchFamily="2" charset="-18"/>
              </a:rPr>
              <a:t>Zdroj: Ing. arch. Jakub Kopecký</a:t>
            </a:r>
            <a:endParaRPr sz="800" dirty="0">
              <a:solidFill>
                <a:schemeClr val="dk1"/>
              </a:solidFill>
              <a:highlight>
                <a:srgbClr val="FFFFFF"/>
              </a:highlight>
              <a:latin typeface="Montserrat Light" panose="00000400000000000000" pitchFamily="2" charset="-18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chemeClr val="dk1"/>
              </a:solidFill>
              <a:highlight>
                <a:srgbClr val="FFFFFF"/>
              </a:highlight>
              <a:latin typeface="Montserrat Light" panose="00000400000000000000" pitchFamily="2" charset="-18"/>
            </a:endParaRPr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5E9E519B-1CC5-4792-B9CE-E7EF6762A764}"/>
              </a:ext>
            </a:extLst>
          </p:cNvPr>
          <p:cNvSpPr/>
          <p:nvPr/>
        </p:nvSpPr>
        <p:spPr>
          <a:xfrm>
            <a:off x="729352" y="4018390"/>
            <a:ext cx="351499" cy="351499"/>
          </a:xfrm>
          <a:prstGeom prst="ellipse">
            <a:avLst/>
          </a:prstGeom>
          <a:solidFill>
            <a:srgbClr val="1A74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latin typeface="Montserrat SemiBold" panose="00000700000000000000" pitchFamily="50" charset="-18"/>
              </a:rPr>
              <a:t>1</a:t>
            </a:r>
          </a:p>
        </p:txBody>
      </p:sp>
      <p:sp>
        <p:nvSpPr>
          <p:cNvPr id="11" name="Ovál 10">
            <a:extLst>
              <a:ext uri="{FF2B5EF4-FFF2-40B4-BE49-F238E27FC236}">
                <a16:creationId xmlns:a16="http://schemas.microsoft.com/office/drawing/2014/main" id="{B30B7009-45BD-4E75-979C-AD03E785BD40}"/>
              </a:ext>
            </a:extLst>
          </p:cNvPr>
          <p:cNvSpPr/>
          <p:nvPr/>
        </p:nvSpPr>
        <p:spPr>
          <a:xfrm>
            <a:off x="729352" y="4456082"/>
            <a:ext cx="351499" cy="351499"/>
          </a:xfrm>
          <a:prstGeom prst="ellipse">
            <a:avLst/>
          </a:prstGeom>
          <a:solidFill>
            <a:srgbClr val="1A74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latin typeface="Montserrat SemiBold" panose="00000700000000000000" pitchFamily="50" charset="-18"/>
              </a:rPr>
              <a:t>2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708CF466-49BA-440D-B0A8-DD566BDFD2BA}"/>
              </a:ext>
            </a:extLst>
          </p:cNvPr>
          <p:cNvSpPr txBox="1"/>
          <p:nvPr/>
        </p:nvSpPr>
        <p:spPr>
          <a:xfrm>
            <a:off x="4973577" y="132812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" sz="1800" b="1" dirty="0">
                <a:solidFill>
                  <a:srgbClr val="1A7492"/>
                </a:solidFill>
                <a:latin typeface="Montserrat SemiBold" panose="00000700000000000000" pitchFamily="50" charset="-18"/>
              </a:rPr>
              <a:t>FREIBURG (Německo)</a:t>
            </a:r>
            <a:endParaRPr lang="cs-CZ" sz="1800" b="1" dirty="0">
              <a:solidFill>
                <a:srgbClr val="1A7492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élník 11">
            <a:extLst>
              <a:ext uri="{FF2B5EF4-FFF2-40B4-BE49-F238E27FC236}">
                <a16:creationId xmlns:a16="http://schemas.microsoft.com/office/drawing/2014/main" id="{50E8D14D-E40F-41E6-87D6-295E822AD3C5}"/>
              </a:ext>
            </a:extLst>
          </p:cNvPr>
          <p:cNvSpPr/>
          <p:nvPr/>
        </p:nvSpPr>
        <p:spPr>
          <a:xfrm>
            <a:off x="0" y="0"/>
            <a:ext cx="9144000" cy="16018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E375A5F-0CFA-4B46-95B3-7099FFCD2E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786" y="397566"/>
            <a:ext cx="3347500" cy="1361702"/>
          </a:xfrm>
          <a:prstGeom prst="rect">
            <a:avLst/>
          </a:prstGeom>
        </p:spPr>
      </p:pic>
      <p:sp>
        <p:nvSpPr>
          <p:cNvPr id="128" name="Google Shape;128;p23"/>
          <p:cNvSpPr txBox="1">
            <a:spLocks noGrp="1"/>
          </p:cNvSpPr>
          <p:nvPr>
            <p:ph type="title"/>
          </p:nvPr>
        </p:nvSpPr>
        <p:spPr>
          <a:xfrm>
            <a:off x="823760" y="643699"/>
            <a:ext cx="2749552" cy="94210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dirty="0">
                <a:latin typeface="Montserrat SemiBold" panose="00000700000000000000" pitchFamily="50" charset="-18"/>
              </a:rPr>
              <a:t>PRAHA </a:t>
            </a:r>
            <a:br>
              <a:rPr lang="cs" sz="2000" dirty="0">
                <a:latin typeface="Montserrat SemiBold" panose="00000700000000000000" pitchFamily="50" charset="-18"/>
              </a:rPr>
            </a:br>
            <a:r>
              <a:rPr lang="cs" sz="2000" dirty="0">
                <a:latin typeface="Montserrat SemiBold" panose="00000700000000000000" pitchFamily="50" charset="-18"/>
              </a:rPr>
              <a:t>A FREIBURG</a:t>
            </a:r>
            <a:endParaRPr sz="1200" dirty="0">
              <a:latin typeface="Montserrat SemiBold" panose="00000700000000000000" pitchFamily="50" charset="-18"/>
            </a:endParaRPr>
          </a:p>
        </p:txBody>
      </p:sp>
      <p:sp>
        <p:nvSpPr>
          <p:cNvPr id="129" name="Google Shape;129;p23"/>
          <p:cNvSpPr txBox="1">
            <a:spLocks noGrp="1"/>
          </p:cNvSpPr>
          <p:nvPr>
            <p:ph type="body" idx="1"/>
          </p:nvPr>
        </p:nvSpPr>
        <p:spPr>
          <a:xfrm>
            <a:off x="524786" y="2511903"/>
            <a:ext cx="4548146" cy="17334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300" dirty="0">
                <a:solidFill>
                  <a:schemeClr val="dk1"/>
                </a:solidFill>
                <a:latin typeface="Montserrat Light" panose="00000400000000000000" pitchFamily="2" charset="-18"/>
              </a:rPr>
              <a:t>K čemu je to dobré?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cs-CZ" sz="1300" dirty="0">
              <a:solidFill>
                <a:schemeClr val="dk1"/>
              </a:solidFill>
              <a:latin typeface="Montserrat Light" panose="00000400000000000000" pitchFamily="2" charset="-18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300" dirty="0">
                <a:solidFill>
                  <a:schemeClr val="dk1"/>
                </a:solidFill>
                <a:latin typeface="Montserrat Light" panose="00000400000000000000" pitchFamily="2" charset="-18"/>
              </a:rPr>
              <a:t>Jakými způsoby by se ještě daly ve městech vytvářet oázy zeleně? </a:t>
            </a:r>
            <a:br>
              <a:rPr lang="cs-CZ" sz="1300" dirty="0">
                <a:solidFill>
                  <a:schemeClr val="dk1"/>
                </a:solidFill>
                <a:latin typeface="Montserrat Light" panose="00000400000000000000" pitchFamily="2" charset="-18"/>
              </a:rPr>
            </a:br>
            <a:r>
              <a:rPr lang="cs-CZ" sz="1050" dirty="0">
                <a:solidFill>
                  <a:schemeClr val="dk1"/>
                </a:solidFill>
                <a:latin typeface="Montserrat Light" panose="00000400000000000000" pitchFamily="2" charset="-18"/>
              </a:rPr>
              <a:t>(Např. ve vašem městě či v nějakém větším městě, které znáte?)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cs-CZ" sz="1300" dirty="0">
              <a:solidFill>
                <a:schemeClr val="dk1"/>
              </a:solidFill>
              <a:latin typeface="Montserrat Light" panose="00000400000000000000" pitchFamily="2" charset="-18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300" dirty="0">
                <a:solidFill>
                  <a:schemeClr val="dk1"/>
                </a:solidFill>
                <a:latin typeface="Montserrat Light" panose="00000400000000000000" pitchFamily="2" charset="-18"/>
              </a:rPr>
              <a:t>Uveďte co nejvíce nápadů.</a:t>
            </a: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chemeClr val="dk1"/>
              </a:solidFill>
              <a:latin typeface="Montserrat Light" panose="00000400000000000000" pitchFamily="2" charset="-18"/>
            </a:endParaRPr>
          </a:p>
          <a:p>
            <a:pPr marL="22860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chemeClr val="dk1"/>
              </a:solidFill>
              <a:latin typeface="Montserrat Light" panose="00000400000000000000" pitchFamily="2" charset="-18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1300" dirty="0">
              <a:latin typeface="Montserrat Light" panose="00000400000000000000" pitchFamily="2" charset="-18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355B68D-75D7-4A18-AA7D-EB410A129FA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975213" y="1272141"/>
            <a:ext cx="6168788" cy="3896102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16251315-9AE8-475E-8BF4-6895FB72006E}"/>
              </a:ext>
            </a:extLst>
          </p:cNvPr>
          <p:cNvSpPr txBox="1"/>
          <p:nvPr/>
        </p:nvSpPr>
        <p:spPr>
          <a:xfrm>
            <a:off x="4171260" y="714363"/>
            <a:ext cx="46077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 dirty="0">
                <a:solidFill>
                  <a:schemeClr val="bg2"/>
                </a:solidFill>
                <a:latin typeface="Montserrat SemiBold" panose="00000700000000000000" pitchFamily="50" charset="-18"/>
              </a:rPr>
              <a:t>OBRÁZKY NA PŘEDCHOZÍM SNÍMKU JSOU PŘÍKLADEM ZELENĚ VE MĚSTECH.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id="{BD1C0886-1526-4334-B087-D8C9D3FA3EE9}"/>
              </a:ext>
            </a:extLst>
          </p:cNvPr>
          <p:cNvSpPr/>
          <p:nvPr/>
        </p:nvSpPr>
        <p:spPr>
          <a:xfrm>
            <a:off x="0" y="0"/>
            <a:ext cx="9144000" cy="106996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4" name="Google Shape;134;p24"/>
          <p:cNvSpPr txBox="1">
            <a:spLocks noGrp="1"/>
          </p:cNvSpPr>
          <p:nvPr>
            <p:ph type="body" idx="1"/>
          </p:nvPr>
        </p:nvSpPr>
        <p:spPr>
          <a:xfrm>
            <a:off x="311700" y="1463039"/>
            <a:ext cx="8520600" cy="310583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1000" dirty="0">
                <a:solidFill>
                  <a:schemeClr val="dk1"/>
                </a:solidFill>
                <a:highlight>
                  <a:srgbClr val="FFFFFF"/>
                </a:highlight>
              </a:rPr>
              <a:t>Københavns </a:t>
            </a:r>
            <a:r>
              <a:rPr lang="cs" sz="1000" dirty="0">
                <a:solidFill>
                  <a:schemeClr val="tx1"/>
                </a:solidFill>
                <a:highlight>
                  <a:srgbClr val="FFFFFF"/>
                </a:highlight>
              </a:rPr>
              <a:t>Stadsarkiv - dostupné z:  </a:t>
            </a:r>
            <a:r>
              <a:rPr lang="cs" sz="1000" dirty="0">
                <a:solidFill>
                  <a:schemeClr val="tx1"/>
                </a:solidFill>
                <a:highlight>
                  <a:srgbClr val="FFFFFF"/>
                </a:highlight>
                <a:uFill>
                  <a:noFill/>
                </a:uFill>
              </a:rPr>
              <a:t>www.arcspace.com/article/in-search-of-the-human-scale-cities-that-move-at-5-kmh-instead-of-at-60-kmh</a:t>
            </a:r>
            <a:endParaRPr sz="1000" dirty="0">
              <a:solidFill>
                <a:schemeClr val="tx1"/>
              </a:solidFill>
              <a:highlight>
                <a:srgbClr val="FFFFFF"/>
              </a:highlight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chemeClr val="tx1"/>
              </a:solidFill>
              <a:highlight>
                <a:srgbClr val="FFFFFF"/>
              </a:highlight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1000" dirty="0">
                <a:solidFill>
                  <a:schemeClr val="tx1"/>
                </a:solidFill>
                <a:highlight>
                  <a:srgbClr val="FFFFFF"/>
                </a:highlight>
              </a:rPr>
              <a:t>Visit Denmark 2015 - dostupné z:  www.arcspace.com/article/in-search-of-the-human-scale-cities-that-move-at-5-kmh-instead-of-at-60-kmh </a:t>
            </a:r>
            <a:endParaRPr sz="1000" dirty="0">
              <a:solidFill>
                <a:schemeClr val="tx1"/>
              </a:solidFill>
              <a:highlight>
                <a:srgbClr val="FFFFFF"/>
              </a:highlight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chemeClr val="tx1"/>
              </a:solidFill>
              <a:highlight>
                <a:srgbClr val="FFFFFF"/>
              </a:highlight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1000" dirty="0">
                <a:solidFill>
                  <a:schemeClr val="tx1"/>
                </a:solidFill>
                <a:highlight>
                  <a:srgbClr val="FFFFFF"/>
                </a:highlight>
              </a:rPr>
              <a:t>João Pimentel Ferreira / Wikimedia Commons - dostupné z: </a:t>
            </a:r>
            <a:r>
              <a:rPr lang="cs" sz="1000" dirty="0">
                <a:solidFill>
                  <a:schemeClr val="tx1"/>
                </a:solidFill>
                <a:highlight>
                  <a:srgbClr val="FFFFFF"/>
                </a:highlight>
                <a:uFill>
                  <a:noFill/>
                </a:uFill>
              </a:rPr>
              <a:t>www.moudramesta.cz/radikalni-reseni-mestske-ctvrti-bez-aut</a:t>
            </a:r>
            <a:r>
              <a:rPr lang="cs" sz="1000" dirty="0">
                <a:solidFill>
                  <a:schemeClr val="tx1"/>
                </a:solidFill>
                <a:highlight>
                  <a:srgbClr val="FFFFFF"/>
                </a:highlight>
              </a:rPr>
              <a:t> </a:t>
            </a:r>
            <a:endParaRPr sz="1000" dirty="0">
              <a:solidFill>
                <a:schemeClr val="tx1"/>
              </a:solidFill>
              <a:highlight>
                <a:srgbClr val="FFFFFF"/>
              </a:highlight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chemeClr val="tx1"/>
              </a:solidFill>
              <a:highlight>
                <a:srgbClr val="FFFFFF"/>
              </a:highlight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1000" dirty="0">
                <a:solidFill>
                  <a:schemeClr val="tx1"/>
                </a:solidFill>
                <a:highlight>
                  <a:srgbClr val="FFFFFF"/>
                </a:highlight>
              </a:rPr>
              <a:t>Railwaygazette - dostupné z: </a:t>
            </a:r>
            <a:r>
              <a:rPr lang="cs" sz="1000" dirty="0">
                <a:solidFill>
                  <a:schemeClr val="tx1"/>
                </a:solidFill>
                <a:highlight>
                  <a:srgbClr val="FFFFFF"/>
                </a:highlight>
                <a:uFill>
                  <a:noFill/>
                </a:uFill>
              </a:rPr>
              <a:t>www.railwaygazette.com/policy-and-strategy/making-transport-more-sustainable-after-the-coronavirus/56264.article</a:t>
            </a:r>
            <a:r>
              <a:rPr lang="cs" sz="1000" dirty="0">
                <a:solidFill>
                  <a:schemeClr val="tx1"/>
                </a:solidFill>
                <a:highlight>
                  <a:srgbClr val="FFFFFF"/>
                </a:highlight>
              </a:rPr>
              <a:t> </a:t>
            </a:r>
            <a:endParaRPr sz="1000" dirty="0">
              <a:solidFill>
                <a:schemeClr val="tx1"/>
              </a:solidFill>
              <a:highlight>
                <a:srgbClr val="FFFFFF"/>
              </a:highlight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chemeClr val="tx1"/>
              </a:solidFill>
              <a:highlight>
                <a:srgbClr val="FFFFFF"/>
              </a:highlight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1000" dirty="0">
                <a:solidFill>
                  <a:schemeClr val="tx1"/>
                </a:solidFill>
                <a:highlight>
                  <a:srgbClr val="FFFFFF"/>
                </a:highlight>
              </a:rPr>
              <a:t>ARRIVA MORAVA a.s - dostupné z: </a:t>
            </a:r>
            <a:r>
              <a:rPr lang="cs" sz="1000" dirty="0">
                <a:solidFill>
                  <a:schemeClr val="tx1"/>
                </a:solidFill>
                <a:highlight>
                  <a:srgbClr val="FFFFFF"/>
                </a:highlight>
                <a:uFill>
                  <a:noFill/>
                </a:uFill>
              </a:rPr>
              <a:t>www.arriva.cz/cs/autobusy-a-vlaky/mhd/moravskoslezsky-kraj/novy-jicin</a:t>
            </a:r>
            <a:r>
              <a:rPr lang="cs" sz="1000" dirty="0">
                <a:solidFill>
                  <a:schemeClr val="tx1"/>
                </a:solidFill>
                <a:highlight>
                  <a:srgbClr val="FFFFFF"/>
                </a:highlight>
              </a:rPr>
              <a:t> </a:t>
            </a:r>
            <a:endParaRPr sz="1000" dirty="0">
              <a:solidFill>
                <a:schemeClr val="tx1"/>
              </a:solidFill>
              <a:highlight>
                <a:srgbClr val="FFFFFF"/>
              </a:highlight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chemeClr val="tx1"/>
              </a:solidFill>
              <a:highlight>
                <a:srgbClr val="FFFFFF"/>
              </a:highlight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1000" dirty="0">
                <a:solidFill>
                  <a:schemeClr val="tx1"/>
                </a:solidFill>
                <a:highlight>
                  <a:srgbClr val="FFFFFF"/>
                </a:highlight>
              </a:rPr>
              <a:t>Ing. </a:t>
            </a:r>
            <a:r>
              <a:rPr lang="cs-CZ" sz="1000" dirty="0">
                <a:solidFill>
                  <a:schemeClr val="tx1"/>
                </a:solidFill>
                <a:highlight>
                  <a:srgbClr val="FFFFFF"/>
                </a:highlight>
              </a:rPr>
              <a:t>a</a:t>
            </a:r>
            <a:r>
              <a:rPr lang="cs" sz="1000" dirty="0">
                <a:solidFill>
                  <a:schemeClr val="tx1"/>
                </a:solidFill>
                <a:highlight>
                  <a:srgbClr val="FFFFFF"/>
                </a:highlight>
              </a:rPr>
              <a:t>rch. Jakub Kopecký - dostupné z: </a:t>
            </a:r>
            <a:r>
              <a:rPr lang="cs" sz="1000" dirty="0">
                <a:solidFill>
                  <a:schemeClr val="tx1"/>
                </a:solidFill>
                <a:highlight>
                  <a:srgbClr val="FFFFFF"/>
                </a:highlight>
                <a:uFill>
                  <a:noFill/>
                </a:uFill>
              </a:rPr>
              <a:t>www.estav.cz/cz/6512.budova-plna-zelene-na-narodni-tride-klame-telem-jeji-interiery-vas-prekvapi</a:t>
            </a:r>
            <a:r>
              <a:rPr lang="cs" sz="1000" dirty="0">
                <a:solidFill>
                  <a:schemeClr val="tx1"/>
                </a:solidFill>
                <a:highlight>
                  <a:srgbClr val="FFFFFF"/>
                </a:highlight>
              </a:rPr>
              <a:t> </a:t>
            </a:r>
            <a:endParaRPr sz="1000" dirty="0">
              <a:solidFill>
                <a:schemeClr val="tx1"/>
              </a:solidFill>
              <a:highlight>
                <a:srgbClr val="FFFFFF"/>
              </a:highlight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chemeClr val="tx1"/>
              </a:solidFill>
              <a:highlight>
                <a:srgbClr val="FFFFFF"/>
              </a:highlight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1000" dirty="0">
                <a:solidFill>
                  <a:schemeClr val="tx1"/>
                </a:solidFill>
                <a:highlight>
                  <a:srgbClr val="FFFFFF"/>
                </a:highlight>
              </a:rPr>
              <a:t>WWF - dostupné z: </a:t>
            </a:r>
            <a:r>
              <a:rPr lang="cs" sz="1000" dirty="0">
                <a:solidFill>
                  <a:schemeClr val="tx1"/>
                </a:solidFill>
                <a:highlight>
                  <a:srgbClr val="FFFFFF"/>
                </a:highlight>
                <a:uFill>
                  <a:noFill/>
                </a:uFill>
              </a:rPr>
              <a:t>wwf.panda.org/?204419/Freiburg-green-city</a:t>
            </a:r>
            <a:r>
              <a:rPr lang="cs" sz="1000" dirty="0">
                <a:solidFill>
                  <a:schemeClr val="tx1"/>
                </a:solidFill>
                <a:highlight>
                  <a:srgbClr val="FFFFFF"/>
                </a:highlight>
              </a:rPr>
              <a:t> </a:t>
            </a:r>
            <a:endParaRPr sz="1000" dirty="0">
              <a:solidFill>
                <a:schemeClr val="tx1"/>
              </a:solidFill>
              <a:highlight>
                <a:srgbClr val="FFFFFF"/>
              </a:highlight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1000" dirty="0">
                <a:solidFill>
                  <a:schemeClr val="dk1"/>
                </a:solidFill>
                <a:highlight>
                  <a:srgbClr val="FFFFFF"/>
                </a:highlight>
              </a:rPr>
              <a:t>Citováno dne 17. 8. 2020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cs" sz="1000" dirty="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cs" sz="1000" dirty="0"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  <p:sp>
        <p:nvSpPr>
          <p:cNvPr id="135" name="Google Shape;135;p24"/>
          <p:cNvSpPr txBox="1">
            <a:spLocks noGrp="1"/>
          </p:cNvSpPr>
          <p:nvPr>
            <p:ph type="title"/>
          </p:nvPr>
        </p:nvSpPr>
        <p:spPr>
          <a:xfrm>
            <a:off x="311700" y="317804"/>
            <a:ext cx="8520600" cy="60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300" dirty="0">
                <a:solidFill>
                  <a:schemeClr val="bg2"/>
                </a:solidFill>
                <a:latin typeface="Montserrat SemiBold" panose="00000700000000000000" pitchFamily="50" charset="-18"/>
              </a:rPr>
              <a:t>INTERNETOVÉ ODKAZY NA OBRÁZKY</a:t>
            </a:r>
            <a:endParaRPr sz="2300" dirty="0">
              <a:solidFill>
                <a:schemeClr val="bg2"/>
              </a:solidFill>
              <a:latin typeface="Montserrat SemiBold" panose="00000700000000000000" pitchFamily="50" charset="-18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chemeClr val="bg2"/>
              </a:solidFill>
              <a:highlight>
                <a:srgbClr val="FFFFFF"/>
              </a:highlight>
              <a:latin typeface="Montserrat SemiBold" panose="00000700000000000000" pitchFamily="50" charset="-18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890" y="4267231"/>
            <a:ext cx="5812220" cy="80198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délník 14">
            <a:extLst>
              <a:ext uri="{FF2B5EF4-FFF2-40B4-BE49-F238E27FC236}">
                <a16:creationId xmlns:a16="http://schemas.microsoft.com/office/drawing/2014/main" id="{1BDDC9C9-98EA-4356-8EFB-BC76C590A7DA}"/>
              </a:ext>
            </a:extLst>
          </p:cNvPr>
          <p:cNvSpPr/>
          <p:nvPr/>
        </p:nvSpPr>
        <p:spPr>
          <a:xfrm>
            <a:off x="0" y="0"/>
            <a:ext cx="9144000" cy="286247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077F9EA6-2C6E-486C-AA0D-EFB43E1D8BF6}"/>
              </a:ext>
            </a:extLst>
          </p:cNvPr>
          <p:cNvSpPr/>
          <p:nvPr/>
        </p:nvSpPr>
        <p:spPr>
          <a:xfrm>
            <a:off x="0" y="0"/>
            <a:ext cx="9144000" cy="112113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8405" y="1454420"/>
            <a:ext cx="3577147" cy="2627216"/>
          </a:xfrm>
          <a:prstGeom prst="rect">
            <a:avLst/>
          </a:prstGeom>
          <a:noFill/>
          <a:ln w="28575">
            <a:noFill/>
          </a:ln>
        </p:spPr>
      </p:pic>
      <p:pic>
        <p:nvPicPr>
          <p:cNvPr id="61" name="Google Shape;6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55343" y="1449407"/>
            <a:ext cx="4670606" cy="2627216"/>
          </a:xfrm>
          <a:prstGeom prst="rect">
            <a:avLst/>
          </a:prstGeom>
          <a:noFill/>
          <a:ln w="28575">
            <a:noFill/>
          </a:ln>
        </p:spPr>
      </p:pic>
      <p:sp>
        <p:nvSpPr>
          <p:cNvPr id="62" name="Google Shape;62;p14"/>
          <p:cNvSpPr txBox="1"/>
          <p:nvPr/>
        </p:nvSpPr>
        <p:spPr>
          <a:xfrm>
            <a:off x="251704" y="4285066"/>
            <a:ext cx="34770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b="1" dirty="0">
                <a:solidFill>
                  <a:srgbClr val="1A7492"/>
                </a:solidFill>
                <a:latin typeface="Montserrat SemiBold" panose="00000700000000000000" pitchFamily="50" charset="-18"/>
              </a:rPr>
              <a:t>A | Ulice v Kodani </a:t>
            </a:r>
            <a:br>
              <a:rPr lang="cs" b="1" dirty="0">
                <a:solidFill>
                  <a:schemeClr val="accent1">
                    <a:lumMod val="75000"/>
                  </a:schemeClr>
                </a:solidFill>
                <a:latin typeface="Montserrat SemiBold" panose="00000700000000000000" pitchFamily="50" charset="-18"/>
              </a:rPr>
            </a:br>
            <a:r>
              <a:rPr lang="cs" b="1" dirty="0">
                <a:solidFill>
                  <a:schemeClr val="bg2"/>
                </a:solidFill>
                <a:latin typeface="Montserrat SemiBold" panose="00000700000000000000" pitchFamily="50" charset="-18"/>
              </a:rPr>
              <a:t>v roce 1960</a:t>
            </a:r>
            <a:endParaRPr b="1" dirty="0">
              <a:solidFill>
                <a:schemeClr val="bg2"/>
              </a:solidFill>
              <a:latin typeface="Montserrat SemiBold" panose="00000700000000000000" pitchFamily="50" charset="-18"/>
            </a:endParaRPr>
          </a:p>
        </p:txBody>
      </p:sp>
      <p:sp>
        <p:nvSpPr>
          <p:cNvPr id="63" name="Google Shape;63;p14"/>
          <p:cNvSpPr txBox="1"/>
          <p:nvPr/>
        </p:nvSpPr>
        <p:spPr>
          <a:xfrm>
            <a:off x="4070303" y="4285066"/>
            <a:ext cx="34770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b="1" dirty="0">
                <a:solidFill>
                  <a:srgbClr val="1A7492"/>
                </a:solidFill>
                <a:latin typeface="Montserrat SemiBold" panose="00000700000000000000" pitchFamily="50" charset="-18"/>
              </a:rPr>
              <a:t>B | Ulice v Kodani </a:t>
            </a:r>
            <a:br>
              <a:rPr lang="cs" b="1" dirty="0">
                <a:solidFill>
                  <a:schemeClr val="accent1">
                    <a:lumMod val="75000"/>
                  </a:schemeClr>
                </a:solidFill>
                <a:latin typeface="Montserrat SemiBold" panose="00000700000000000000" pitchFamily="50" charset="-18"/>
              </a:rPr>
            </a:br>
            <a:r>
              <a:rPr lang="cs" b="1" dirty="0">
                <a:solidFill>
                  <a:schemeClr val="bg2"/>
                </a:solidFill>
                <a:latin typeface="Montserrat SemiBold" panose="00000700000000000000" pitchFamily="50" charset="-18"/>
              </a:rPr>
              <a:t>dnes</a:t>
            </a:r>
            <a:endParaRPr b="1" dirty="0">
              <a:solidFill>
                <a:schemeClr val="bg2"/>
              </a:solidFill>
              <a:latin typeface="Montserrat SemiBold" panose="00000700000000000000" pitchFamily="50" charset="-18"/>
            </a:endParaRPr>
          </a:p>
        </p:txBody>
      </p:sp>
      <p:sp>
        <p:nvSpPr>
          <p:cNvPr id="64" name="Google Shape;64;p14"/>
          <p:cNvSpPr txBox="1"/>
          <p:nvPr/>
        </p:nvSpPr>
        <p:spPr>
          <a:xfrm>
            <a:off x="251704" y="4049458"/>
            <a:ext cx="3000000" cy="2259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800" dirty="0">
                <a:solidFill>
                  <a:schemeClr val="dk1"/>
                </a:solidFill>
                <a:highlight>
                  <a:srgbClr val="FFFFFF"/>
                </a:highlight>
                <a:latin typeface="Montserrat Light" panose="00000400000000000000" pitchFamily="2" charset="-18"/>
              </a:rPr>
              <a:t>Zdroj: Københavns Stadsarkiv </a:t>
            </a:r>
            <a:endParaRPr sz="1300" dirty="0">
              <a:latin typeface="Montserrat Light" panose="00000400000000000000" pitchFamily="2" charset="-18"/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4070303" y="4043262"/>
            <a:ext cx="3000000" cy="2259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800" dirty="0">
                <a:solidFill>
                  <a:schemeClr val="dk1"/>
                </a:solidFill>
                <a:highlight>
                  <a:srgbClr val="FFFFFF"/>
                </a:highlight>
                <a:latin typeface="Montserrat Light" panose="00000400000000000000" pitchFamily="2" charset="-18"/>
              </a:rPr>
              <a:t>Zdroj: Visit Denmark 2015</a:t>
            </a:r>
            <a:endParaRPr sz="1300" dirty="0">
              <a:latin typeface="Montserrat Light" panose="00000400000000000000" pitchFamily="2" charset="-18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FC16B0B9-73BB-4EC6-946C-2EBF7197AAF3}"/>
              </a:ext>
            </a:extLst>
          </p:cNvPr>
          <p:cNvSpPr txBox="1"/>
          <p:nvPr/>
        </p:nvSpPr>
        <p:spPr>
          <a:xfrm>
            <a:off x="338405" y="264584"/>
            <a:ext cx="7875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1" dirty="0">
                <a:solidFill>
                  <a:srgbClr val="1A7492"/>
                </a:solidFill>
                <a:latin typeface="Montserrat SemiBold" panose="00000700000000000000" pitchFamily="50" charset="-18"/>
              </a:rPr>
              <a:t>KODAŇ</a:t>
            </a:r>
          </a:p>
          <a:p>
            <a:r>
              <a:rPr lang="pl-PL" sz="1800" b="1" dirty="0">
                <a:solidFill>
                  <a:schemeClr val="bg2"/>
                </a:solidFill>
                <a:latin typeface="Montserrat SemiBold" panose="00000700000000000000" pitchFamily="50" charset="-18"/>
              </a:rPr>
              <a:t>JAK SE LIŠÍ OBRÁZEK </a:t>
            </a:r>
            <a:r>
              <a:rPr lang="pl-PL" sz="1800" b="1" dirty="0">
                <a:solidFill>
                  <a:srgbClr val="1A7492"/>
                </a:solidFill>
                <a:latin typeface="Montserrat SemiBold" panose="00000700000000000000" pitchFamily="50" charset="-18"/>
              </a:rPr>
              <a:t>A</a:t>
            </a:r>
            <a:r>
              <a:rPr lang="pl-PL" sz="1800" b="1" dirty="0">
                <a:solidFill>
                  <a:schemeClr val="bg2"/>
                </a:solidFill>
                <a:latin typeface="Montserrat SemiBold" panose="00000700000000000000" pitchFamily="50" charset="-18"/>
              </a:rPr>
              <a:t> OD OBRÁZKU </a:t>
            </a:r>
            <a:r>
              <a:rPr lang="pl-PL" sz="1800" b="1" dirty="0">
                <a:solidFill>
                  <a:srgbClr val="1A7492"/>
                </a:solidFill>
                <a:latin typeface="Montserrat SemiBold" panose="00000700000000000000" pitchFamily="50" charset="-18"/>
              </a:rPr>
              <a:t>B</a:t>
            </a:r>
            <a:r>
              <a:rPr lang="pl-PL" sz="1800" b="1" dirty="0">
                <a:solidFill>
                  <a:schemeClr val="bg2"/>
                </a:solidFill>
                <a:latin typeface="Montserrat SemiBold" panose="00000700000000000000" pitchFamily="50" charset="-18"/>
              </a:rPr>
              <a:t>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olný tvar: obrazec 5">
            <a:extLst>
              <a:ext uri="{FF2B5EF4-FFF2-40B4-BE49-F238E27FC236}">
                <a16:creationId xmlns:a16="http://schemas.microsoft.com/office/drawing/2014/main" id="{51401236-B495-4AAD-9026-2716E6EE53AC}"/>
              </a:ext>
            </a:extLst>
          </p:cNvPr>
          <p:cNvSpPr/>
          <p:nvPr/>
        </p:nvSpPr>
        <p:spPr>
          <a:xfrm>
            <a:off x="-31805" y="3999506"/>
            <a:ext cx="9207610" cy="1184744"/>
          </a:xfrm>
          <a:custGeom>
            <a:avLst/>
            <a:gdLst>
              <a:gd name="connsiteX0" fmla="*/ 23854 w 9207610"/>
              <a:gd name="connsiteY0" fmla="*/ 739471 h 1184744"/>
              <a:gd name="connsiteX1" fmla="*/ 9207610 w 9207610"/>
              <a:gd name="connsiteY1" fmla="*/ 0 h 1184744"/>
              <a:gd name="connsiteX2" fmla="*/ 9199659 w 9207610"/>
              <a:gd name="connsiteY2" fmla="*/ 1184744 h 1184744"/>
              <a:gd name="connsiteX3" fmla="*/ 0 w 9207610"/>
              <a:gd name="connsiteY3" fmla="*/ 1160891 h 1184744"/>
              <a:gd name="connsiteX4" fmla="*/ 23854 w 9207610"/>
              <a:gd name="connsiteY4" fmla="*/ 739471 h 1184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07610" h="1184744">
                <a:moveTo>
                  <a:pt x="23854" y="739471"/>
                </a:moveTo>
                <a:lnTo>
                  <a:pt x="9207610" y="0"/>
                </a:lnTo>
                <a:cubicBezTo>
                  <a:pt x="9204960" y="394915"/>
                  <a:pt x="9202309" y="789829"/>
                  <a:pt x="9199659" y="1184744"/>
                </a:cubicBezTo>
                <a:lnTo>
                  <a:pt x="0" y="1160891"/>
                </a:lnTo>
                <a:lnTo>
                  <a:pt x="23854" y="739471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Volný tvar: obrazec 6">
            <a:extLst>
              <a:ext uri="{FF2B5EF4-FFF2-40B4-BE49-F238E27FC236}">
                <a16:creationId xmlns:a16="http://schemas.microsoft.com/office/drawing/2014/main" id="{804A2A97-179C-4B18-9D86-CBE847A24097}"/>
              </a:ext>
            </a:extLst>
          </p:cNvPr>
          <p:cNvSpPr/>
          <p:nvPr/>
        </p:nvSpPr>
        <p:spPr>
          <a:xfrm>
            <a:off x="3601941" y="4381169"/>
            <a:ext cx="5581816" cy="795131"/>
          </a:xfrm>
          <a:custGeom>
            <a:avLst/>
            <a:gdLst>
              <a:gd name="connsiteX0" fmla="*/ 5565913 w 5581816"/>
              <a:gd name="connsiteY0" fmla="*/ 0 h 1073426"/>
              <a:gd name="connsiteX1" fmla="*/ 2313829 w 5581816"/>
              <a:gd name="connsiteY1" fmla="*/ 437321 h 1073426"/>
              <a:gd name="connsiteX2" fmla="*/ 0 w 5581816"/>
              <a:gd name="connsiteY2" fmla="*/ 1049572 h 1073426"/>
              <a:gd name="connsiteX3" fmla="*/ 3347499 w 5581816"/>
              <a:gd name="connsiteY3" fmla="*/ 1073426 h 1073426"/>
              <a:gd name="connsiteX4" fmla="*/ 4611756 w 5581816"/>
              <a:gd name="connsiteY4" fmla="*/ 707666 h 1073426"/>
              <a:gd name="connsiteX5" fmla="*/ 5581816 w 5581816"/>
              <a:gd name="connsiteY5" fmla="*/ 492981 h 1073426"/>
              <a:gd name="connsiteX6" fmla="*/ 5565913 w 5581816"/>
              <a:gd name="connsiteY6" fmla="*/ 0 h 1073426"/>
              <a:gd name="connsiteX0" fmla="*/ 5565913 w 5581816"/>
              <a:gd name="connsiteY0" fmla="*/ 0 h 1073426"/>
              <a:gd name="connsiteX1" fmla="*/ 2313829 w 5581816"/>
              <a:gd name="connsiteY1" fmla="*/ 437321 h 1073426"/>
              <a:gd name="connsiteX2" fmla="*/ 0 w 5581816"/>
              <a:gd name="connsiteY2" fmla="*/ 1049572 h 1073426"/>
              <a:gd name="connsiteX3" fmla="*/ 3347499 w 5581816"/>
              <a:gd name="connsiteY3" fmla="*/ 1073426 h 1073426"/>
              <a:gd name="connsiteX4" fmla="*/ 4047214 w 5581816"/>
              <a:gd name="connsiteY4" fmla="*/ 739471 h 1073426"/>
              <a:gd name="connsiteX5" fmla="*/ 5581816 w 5581816"/>
              <a:gd name="connsiteY5" fmla="*/ 492981 h 1073426"/>
              <a:gd name="connsiteX6" fmla="*/ 5565913 w 5581816"/>
              <a:gd name="connsiteY6" fmla="*/ 0 h 1073426"/>
              <a:gd name="connsiteX0" fmla="*/ 5565913 w 5581816"/>
              <a:gd name="connsiteY0" fmla="*/ 0 h 1057524"/>
              <a:gd name="connsiteX1" fmla="*/ 2313829 w 5581816"/>
              <a:gd name="connsiteY1" fmla="*/ 437321 h 1057524"/>
              <a:gd name="connsiteX2" fmla="*/ 0 w 5581816"/>
              <a:gd name="connsiteY2" fmla="*/ 1049572 h 1057524"/>
              <a:gd name="connsiteX3" fmla="*/ 2321780 w 5581816"/>
              <a:gd name="connsiteY3" fmla="*/ 1057524 h 1057524"/>
              <a:gd name="connsiteX4" fmla="*/ 4047214 w 5581816"/>
              <a:gd name="connsiteY4" fmla="*/ 739471 h 1057524"/>
              <a:gd name="connsiteX5" fmla="*/ 5581816 w 5581816"/>
              <a:gd name="connsiteY5" fmla="*/ 492981 h 1057524"/>
              <a:gd name="connsiteX6" fmla="*/ 5565913 w 5581816"/>
              <a:gd name="connsiteY6" fmla="*/ 0 h 1057524"/>
              <a:gd name="connsiteX0" fmla="*/ 5565913 w 5581816"/>
              <a:gd name="connsiteY0" fmla="*/ 0 h 1057524"/>
              <a:gd name="connsiteX1" fmla="*/ 2313829 w 5581816"/>
              <a:gd name="connsiteY1" fmla="*/ 437321 h 1057524"/>
              <a:gd name="connsiteX2" fmla="*/ 0 w 5581816"/>
              <a:gd name="connsiteY2" fmla="*/ 1049572 h 1057524"/>
              <a:gd name="connsiteX3" fmla="*/ 2321780 w 5581816"/>
              <a:gd name="connsiteY3" fmla="*/ 1057524 h 1057524"/>
              <a:gd name="connsiteX4" fmla="*/ 3124862 w 5581816"/>
              <a:gd name="connsiteY4" fmla="*/ 811033 h 1057524"/>
              <a:gd name="connsiteX5" fmla="*/ 5581816 w 5581816"/>
              <a:gd name="connsiteY5" fmla="*/ 492981 h 1057524"/>
              <a:gd name="connsiteX6" fmla="*/ 5565913 w 5581816"/>
              <a:gd name="connsiteY6" fmla="*/ 0 h 1057524"/>
              <a:gd name="connsiteX0" fmla="*/ 5565913 w 5581816"/>
              <a:gd name="connsiteY0" fmla="*/ 0 h 795131"/>
              <a:gd name="connsiteX1" fmla="*/ 2313829 w 5581816"/>
              <a:gd name="connsiteY1" fmla="*/ 174928 h 795131"/>
              <a:gd name="connsiteX2" fmla="*/ 0 w 5581816"/>
              <a:gd name="connsiteY2" fmla="*/ 787179 h 795131"/>
              <a:gd name="connsiteX3" fmla="*/ 2321780 w 5581816"/>
              <a:gd name="connsiteY3" fmla="*/ 795131 h 795131"/>
              <a:gd name="connsiteX4" fmla="*/ 3124862 w 5581816"/>
              <a:gd name="connsiteY4" fmla="*/ 548640 h 795131"/>
              <a:gd name="connsiteX5" fmla="*/ 5581816 w 5581816"/>
              <a:gd name="connsiteY5" fmla="*/ 230588 h 795131"/>
              <a:gd name="connsiteX6" fmla="*/ 5565913 w 5581816"/>
              <a:gd name="connsiteY6" fmla="*/ 0 h 795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81816" h="795131">
                <a:moveTo>
                  <a:pt x="5565913" y="0"/>
                </a:moveTo>
                <a:lnTo>
                  <a:pt x="2313829" y="174928"/>
                </a:lnTo>
                <a:lnTo>
                  <a:pt x="0" y="787179"/>
                </a:lnTo>
                <a:lnTo>
                  <a:pt x="2321780" y="795131"/>
                </a:lnTo>
                <a:lnTo>
                  <a:pt x="3124862" y="548640"/>
                </a:lnTo>
                <a:lnTo>
                  <a:pt x="5581816" y="230588"/>
                </a:lnTo>
                <a:lnTo>
                  <a:pt x="5565913" y="0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1" name="Google Shape;71;p15"/>
          <p:cNvSpPr txBox="1">
            <a:spLocks noGrp="1"/>
          </p:cNvSpPr>
          <p:nvPr>
            <p:ph type="body" idx="1"/>
          </p:nvPr>
        </p:nvSpPr>
        <p:spPr>
          <a:xfrm>
            <a:off x="470937" y="2219744"/>
            <a:ext cx="5546599" cy="197400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300" dirty="0">
                <a:solidFill>
                  <a:schemeClr val="tx1"/>
                </a:solidFill>
                <a:latin typeface="Montserrat SemiBold" panose="00000700000000000000" pitchFamily="50" charset="-18"/>
              </a:rPr>
              <a:t>Autorem proměny Kodaně je dánský architekt Jan Gehl, který </a:t>
            </a:r>
            <a:r>
              <a:rPr lang="cs" sz="1300" dirty="0">
                <a:solidFill>
                  <a:schemeClr val="dk1"/>
                </a:solidFill>
                <a:latin typeface="Montserrat SemiBold" panose="00000700000000000000" pitchFamily="50" charset="-18"/>
              </a:rPr>
              <a:t>říká, že města by měla mít </a:t>
            </a:r>
            <a:r>
              <a:rPr lang="cs" sz="1300" b="1" dirty="0">
                <a:solidFill>
                  <a:srgbClr val="1A7492"/>
                </a:solidFill>
                <a:latin typeface="Montserrat SemiBold" panose="00000700000000000000" pitchFamily="50" charset="-18"/>
              </a:rPr>
              <a:t>lidský rozměr</a:t>
            </a:r>
            <a:r>
              <a:rPr lang="cs" sz="1300" dirty="0">
                <a:solidFill>
                  <a:schemeClr val="tx1"/>
                </a:solidFill>
                <a:latin typeface="Montserrat SemiBold" panose="00000700000000000000" pitchFamily="50" charset="-18"/>
              </a:rPr>
              <a:t>.</a:t>
            </a:r>
            <a:endParaRPr lang="cs-CZ" sz="1300" dirty="0">
              <a:solidFill>
                <a:schemeClr val="tx1"/>
              </a:solidFill>
              <a:latin typeface="Montserrat SemiBold" panose="00000700000000000000" pitchFamily="50" charset="-18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cs-CZ" sz="1300" dirty="0">
              <a:solidFill>
                <a:schemeClr val="dk1"/>
              </a:solidFill>
              <a:latin typeface="Montserrat Light" panose="00000400000000000000" pitchFamily="2" charset="-18"/>
            </a:endParaRPr>
          </a:p>
          <a:p>
            <a:pPr marL="541338" lvl="0" indent="7938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cs-CZ" sz="1300" dirty="0">
                <a:solidFill>
                  <a:schemeClr val="dk1"/>
                </a:solidFill>
                <a:latin typeface="Montserrat Light" panose="00000400000000000000" pitchFamily="2" charset="-18"/>
              </a:rPr>
              <a:t>Jak byste vysvětlili slovní spojení „lidský rozměr”?</a:t>
            </a:r>
          </a:p>
          <a:p>
            <a:pPr marL="541338" lvl="0" indent="793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cs-CZ" sz="2000" dirty="0">
              <a:solidFill>
                <a:schemeClr val="dk1"/>
              </a:solidFill>
              <a:latin typeface="Montserrat Light" panose="00000400000000000000" pitchFamily="2" charset="-18"/>
            </a:endParaRPr>
          </a:p>
          <a:p>
            <a:pPr marL="541338" lvl="0" indent="7938" algn="l" defTabSz="152717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rPr lang="cs-CZ" sz="1300" dirty="0">
                <a:solidFill>
                  <a:schemeClr val="dk1"/>
                </a:solidFill>
                <a:latin typeface="Montserrat Light" panose="00000400000000000000" pitchFamily="2" charset="-18"/>
              </a:rPr>
              <a:t>Jakými způsoby se dá docílit vize architekta Jana </a:t>
            </a:r>
            <a:r>
              <a:rPr lang="cs-CZ" sz="1300" dirty="0" err="1">
                <a:solidFill>
                  <a:schemeClr val="dk1"/>
                </a:solidFill>
                <a:latin typeface="Montserrat Light" panose="00000400000000000000" pitchFamily="2" charset="-18"/>
              </a:rPr>
              <a:t>Gehla</a:t>
            </a:r>
            <a:r>
              <a:rPr lang="cs-CZ" sz="1300" dirty="0">
                <a:solidFill>
                  <a:schemeClr val="dk1"/>
                </a:solidFill>
                <a:latin typeface="Montserrat Light" panose="00000400000000000000" pitchFamily="2" charset="-18"/>
              </a:rPr>
              <a:t>?</a:t>
            </a:r>
            <a:endParaRPr lang="cs-CZ" sz="1300" dirty="0">
              <a:latin typeface="Montserrat Light" panose="00000400000000000000" pitchFamily="2" charset="-18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lang="cs-CZ" sz="1200" dirty="0">
              <a:solidFill>
                <a:schemeClr val="dk1"/>
              </a:solidFill>
              <a:highlight>
                <a:srgbClr val="FFFFFF"/>
              </a:highlight>
              <a:latin typeface="Montserrat Light" panose="00000400000000000000" pitchFamily="2" charset="-18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CDC19D9-ED54-4061-9A7D-E5B469B585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206" y="487175"/>
            <a:ext cx="3579702" cy="1381384"/>
          </a:xfrm>
          <a:prstGeom prst="rect">
            <a:avLst/>
          </a:prstGeom>
        </p:spPr>
      </p:pic>
      <p:sp>
        <p:nvSpPr>
          <p:cNvPr id="70" name="Google Shape;70;p15"/>
          <p:cNvSpPr txBox="1">
            <a:spLocks noGrp="1"/>
          </p:cNvSpPr>
          <p:nvPr>
            <p:ph type="title"/>
          </p:nvPr>
        </p:nvSpPr>
        <p:spPr>
          <a:xfrm>
            <a:off x="890443" y="786433"/>
            <a:ext cx="2979228" cy="88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dirty="0">
                <a:solidFill>
                  <a:schemeClr val="tx1"/>
                </a:solidFill>
                <a:latin typeface="Montserrat SemiBold" panose="00000700000000000000" pitchFamily="50" charset="-18"/>
              </a:rPr>
              <a:t>KODAŇ: DÁNSKO </a:t>
            </a:r>
            <a:endParaRPr sz="2000" dirty="0">
              <a:solidFill>
                <a:schemeClr val="tx1"/>
              </a:solidFill>
              <a:latin typeface="Montserrat SemiBold" panose="00000700000000000000" pitchFamily="50" charset="-18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dirty="0">
                <a:solidFill>
                  <a:srgbClr val="1A7492"/>
                </a:solidFill>
                <a:latin typeface="Montserrat SemiBold" panose="00000700000000000000" pitchFamily="50" charset="-18"/>
              </a:rPr>
              <a:t>(PROMĚNA MĚSTA)</a:t>
            </a:r>
            <a:endParaRPr dirty="0">
              <a:solidFill>
                <a:srgbClr val="1A7492"/>
              </a:solidFill>
              <a:latin typeface="Montserrat SemiBold" panose="00000700000000000000" pitchFamily="50" charset="-18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Montserrat SemiBold" panose="00000700000000000000" pitchFamily="50" charset="-18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35A4528-A9A0-4D62-B8EE-CC23C406A2F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025488" y="1674317"/>
            <a:ext cx="3208934" cy="3208934"/>
          </a:xfrm>
          <a:prstGeom prst="rect">
            <a:avLst/>
          </a:prstGeom>
        </p:spPr>
      </p:pic>
      <p:sp>
        <p:nvSpPr>
          <p:cNvPr id="10" name="Ovál 9">
            <a:extLst>
              <a:ext uri="{FF2B5EF4-FFF2-40B4-BE49-F238E27FC236}">
                <a16:creationId xmlns:a16="http://schemas.microsoft.com/office/drawing/2014/main" id="{415225C5-CD70-4800-A777-53B187A2D537}"/>
              </a:ext>
            </a:extLst>
          </p:cNvPr>
          <p:cNvSpPr/>
          <p:nvPr/>
        </p:nvSpPr>
        <p:spPr>
          <a:xfrm>
            <a:off x="590309" y="3026952"/>
            <a:ext cx="351499" cy="351499"/>
          </a:xfrm>
          <a:prstGeom prst="ellipse">
            <a:avLst/>
          </a:prstGeom>
          <a:solidFill>
            <a:srgbClr val="1A74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latin typeface="Montserrat SemiBold" panose="00000700000000000000" pitchFamily="50" charset="-18"/>
              </a:rPr>
              <a:t>1</a:t>
            </a:r>
          </a:p>
        </p:txBody>
      </p:sp>
      <p:sp>
        <p:nvSpPr>
          <p:cNvPr id="11" name="Ovál 10">
            <a:extLst>
              <a:ext uri="{FF2B5EF4-FFF2-40B4-BE49-F238E27FC236}">
                <a16:creationId xmlns:a16="http://schemas.microsoft.com/office/drawing/2014/main" id="{1B5CF88F-C2FA-4195-8620-269C3A6FD278}"/>
              </a:ext>
            </a:extLst>
          </p:cNvPr>
          <p:cNvSpPr/>
          <p:nvPr/>
        </p:nvSpPr>
        <p:spPr>
          <a:xfrm>
            <a:off x="590206" y="3535799"/>
            <a:ext cx="351499" cy="351499"/>
          </a:xfrm>
          <a:prstGeom prst="ellipse">
            <a:avLst/>
          </a:prstGeom>
          <a:solidFill>
            <a:srgbClr val="1A74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latin typeface="Montserrat SemiBold" panose="00000700000000000000" pitchFamily="50" charset="-18"/>
              </a:rPr>
              <a:t>2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48907F7-3A82-445A-B3FF-E5988C2935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1264" y="1868559"/>
            <a:ext cx="3336931" cy="333693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 10">
            <a:extLst>
              <a:ext uri="{FF2B5EF4-FFF2-40B4-BE49-F238E27FC236}">
                <a16:creationId xmlns:a16="http://schemas.microsoft.com/office/drawing/2014/main" id="{DE560761-FECB-4689-9031-61072D9DFDCF}"/>
              </a:ext>
            </a:extLst>
          </p:cNvPr>
          <p:cNvSpPr/>
          <p:nvPr/>
        </p:nvSpPr>
        <p:spPr>
          <a:xfrm>
            <a:off x="0" y="0"/>
            <a:ext cx="9144000" cy="286247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AB66BF17-36BF-4A13-AB85-C39CD356F861}"/>
              </a:ext>
            </a:extLst>
          </p:cNvPr>
          <p:cNvSpPr/>
          <p:nvPr/>
        </p:nvSpPr>
        <p:spPr>
          <a:xfrm>
            <a:off x="0" y="0"/>
            <a:ext cx="9144000" cy="112113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3450" y="1243975"/>
            <a:ext cx="6266476" cy="3549375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6"/>
          <p:cNvSpPr txBox="1"/>
          <p:nvPr/>
        </p:nvSpPr>
        <p:spPr>
          <a:xfrm>
            <a:off x="6903891" y="1556162"/>
            <a:ext cx="2098200" cy="29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 dirty="0">
                <a:solidFill>
                  <a:srgbClr val="1A7492"/>
                </a:solidFill>
                <a:latin typeface="Montserrat SemiBold" panose="00000700000000000000" pitchFamily="50" charset="-18"/>
              </a:rPr>
              <a:t>Zkuste si představit, </a:t>
            </a:r>
            <a:br>
              <a:rPr lang="cs-CZ" sz="1600" dirty="0">
                <a:solidFill>
                  <a:srgbClr val="1A7492"/>
                </a:solidFill>
                <a:latin typeface="Montserrat SemiBold" panose="00000700000000000000" pitchFamily="50" charset="-18"/>
              </a:rPr>
            </a:br>
            <a:r>
              <a:rPr lang="cs-CZ" sz="1600" dirty="0">
                <a:solidFill>
                  <a:srgbClr val="1A7492"/>
                </a:solidFill>
                <a:latin typeface="Montserrat SemiBold" panose="00000700000000000000" pitchFamily="50" charset="-18"/>
              </a:rPr>
              <a:t>že byste se tam ocitli.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cs-CZ" sz="1600" dirty="0">
              <a:latin typeface="Montserrat SemiBold" panose="00000700000000000000" pitchFamily="50" charset="-18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cs-CZ" sz="1600" dirty="0">
              <a:latin typeface="Montserrat SemiBold" panose="00000700000000000000" pitchFamily="50" charset="-18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 dirty="0">
                <a:latin typeface="Montserrat Light" panose="00000400000000000000" pitchFamily="2" charset="-18"/>
              </a:rPr>
              <a:t>Jak byste se cítili?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cs-CZ" sz="1600" dirty="0">
              <a:latin typeface="Montserrat Light" panose="00000400000000000000" pitchFamily="2" charset="-18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 dirty="0">
                <a:latin typeface="Montserrat Light" panose="00000400000000000000" pitchFamily="2" charset="-18"/>
              </a:rPr>
              <a:t>Co byste tam mohli dělat?</a:t>
            </a:r>
          </a:p>
        </p:txBody>
      </p:sp>
      <p:sp>
        <p:nvSpPr>
          <p:cNvPr id="79" name="Google Shape;79;p16"/>
          <p:cNvSpPr txBox="1"/>
          <p:nvPr/>
        </p:nvSpPr>
        <p:spPr>
          <a:xfrm>
            <a:off x="376950" y="4761482"/>
            <a:ext cx="6266400" cy="2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800" dirty="0">
                <a:solidFill>
                  <a:schemeClr val="dk1"/>
                </a:solidFill>
                <a:highlight>
                  <a:srgbClr val="FFFFFF"/>
                </a:highlight>
                <a:latin typeface="Montserrat Light" panose="00000400000000000000" pitchFamily="2" charset="-18"/>
              </a:rPr>
              <a:t>Zdroj: João Pimentel Ferreira / Wikimedia Commons – CC BY-SA 4.0</a:t>
            </a:r>
            <a:endParaRPr sz="1300" dirty="0">
              <a:latin typeface="Montserrat Light" panose="00000400000000000000" pitchFamily="2" charset="-18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11179758-A9CD-4290-9ED8-A8C730D314CF}"/>
              </a:ext>
            </a:extLst>
          </p:cNvPr>
          <p:cNvSpPr txBox="1"/>
          <p:nvPr/>
        </p:nvSpPr>
        <p:spPr>
          <a:xfrm>
            <a:off x="338405" y="264584"/>
            <a:ext cx="60004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800" b="1" dirty="0">
                <a:solidFill>
                  <a:srgbClr val="1A7492"/>
                </a:solidFill>
                <a:latin typeface="Montserrat SemiBold" panose="00000700000000000000" pitchFamily="50" charset="-18"/>
              </a:rPr>
              <a:t>HAAG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dirty="0">
                <a:solidFill>
                  <a:schemeClr val="bg2"/>
                </a:solidFill>
                <a:latin typeface="Montserrat SemiBold" panose="00000700000000000000" pitchFamily="50" charset="-18"/>
              </a:rPr>
              <a:t>VE KTERÉM STÁTĚ BYSTE NAŠLI TOTO MĚSTO?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 txBox="1">
            <a:spLocks noGrp="1"/>
          </p:cNvSpPr>
          <p:nvPr>
            <p:ph type="body" idx="1"/>
          </p:nvPr>
        </p:nvSpPr>
        <p:spPr>
          <a:xfrm>
            <a:off x="1208495" y="2116876"/>
            <a:ext cx="4023463" cy="205569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dirty="0">
              <a:solidFill>
                <a:schemeClr val="dk1"/>
              </a:solidFill>
            </a:endParaRPr>
          </a:p>
          <a:p>
            <a:pPr marL="952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rPr lang="cs-CZ" sz="1300" dirty="0">
                <a:solidFill>
                  <a:schemeClr val="dk1"/>
                </a:solidFill>
                <a:latin typeface="Montserrat Light" panose="00000400000000000000" pitchFamily="2" charset="-18"/>
              </a:rPr>
              <a:t>Jak se dá zpříjemnit centrum města tak, aby zde lidé chtěli trávit čas?</a:t>
            </a:r>
          </a:p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AutoNum type="arabicPeriod"/>
            </a:pPr>
            <a:endParaRPr lang="cs-CZ" sz="1300" dirty="0">
              <a:solidFill>
                <a:schemeClr val="dk1"/>
              </a:solidFill>
              <a:latin typeface="Montserrat Light" panose="00000400000000000000" pitchFamily="2" charset="-18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cs-CZ" sz="1300" dirty="0">
              <a:solidFill>
                <a:schemeClr val="dk1"/>
              </a:solidFill>
              <a:latin typeface="Montserrat Light" panose="00000400000000000000" pitchFamily="2" charset="-18"/>
            </a:endParaRPr>
          </a:p>
          <a:p>
            <a:pPr marL="952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rPr lang="cs-CZ" sz="1300" dirty="0">
                <a:solidFill>
                  <a:schemeClr val="dk1"/>
                </a:solidFill>
                <a:latin typeface="Montserrat Light" panose="00000400000000000000" pitchFamily="2" charset="-18"/>
              </a:rPr>
              <a:t>Jakými způsoby by se dala podpořit cyklistická doprava ve městě?</a:t>
            </a: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4" name="Volný tvar: obrazec 3">
            <a:extLst>
              <a:ext uri="{FF2B5EF4-FFF2-40B4-BE49-F238E27FC236}">
                <a16:creationId xmlns:a16="http://schemas.microsoft.com/office/drawing/2014/main" id="{8CBAE2A9-A959-4E0D-A657-B00CAA75B330}"/>
              </a:ext>
            </a:extLst>
          </p:cNvPr>
          <p:cNvSpPr/>
          <p:nvPr/>
        </p:nvSpPr>
        <p:spPr>
          <a:xfrm>
            <a:off x="-31805" y="3999506"/>
            <a:ext cx="9207610" cy="1184744"/>
          </a:xfrm>
          <a:custGeom>
            <a:avLst/>
            <a:gdLst>
              <a:gd name="connsiteX0" fmla="*/ 23854 w 9207610"/>
              <a:gd name="connsiteY0" fmla="*/ 739471 h 1184744"/>
              <a:gd name="connsiteX1" fmla="*/ 9207610 w 9207610"/>
              <a:gd name="connsiteY1" fmla="*/ 0 h 1184744"/>
              <a:gd name="connsiteX2" fmla="*/ 9199659 w 9207610"/>
              <a:gd name="connsiteY2" fmla="*/ 1184744 h 1184744"/>
              <a:gd name="connsiteX3" fmla="*/ 0 w 9207610"/>
              <a:gd name="connsiteY3" fmla="*/ 1160891 h 1184744"/>
              <a:gd name="connsiteX4" fmla="*/ 23854 w 9207610"/>
              <a:gd name="connsiteY4" fmla="*/ 739471 h 1184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07610" h="1184744">
                <a:moveTo>
                  <a:pt x="23854" y="739471"/>
                </a:moveTo>
                <a:lnTo>
                  <a:pt x="9207610" y="0"/>
                </a:lnTo>
                <a:cubicBezTo>
                  <a:pt x="9204960" y="394915"/>
                  <a:pt x="9202309" y="789829"/>
                  <a:pt x="9199659" y="1184744"/>
                </a:cubicBezTo>
                <a:lnTo>
                  <a:pt x="0" y="1160891"/>
                </a:lnTo>
                <a:lnTo>
                  <a:pt x="23854" y="739471"/>
                </a:lnTo>
                <a:close/>
              </a:path>
            </a:pathLst>
          </a:custGeom>
          <a:solidFill>
            <a:srgbClr val="3C63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Volný tvar: obrazec 4">
            <a:extLst>
              <a:ext uri="{FF2B5EF4-FFF2-40B4-BE49-F238E27FC236}">
                <a16:creationId xmlns:a16="http://schemas.microsoft.com/office/drawing/2014/main" id="{0BFDE6C8-32F5-44C4-A12F-47E5BC8B5748}"/>
              </a:ext>
            </a:extLst>
          </p:cNvPr>
          <p:cNvSpPr/>
          <p:nvPr/>
        </p:nvSpPr>
        <p:spPr>
          <a:xfrm>
            <a:off x="3601940" y="4102611"/>
            <a:ext cx="5571969" cy="1073689"/>
          </a:xfrm>
          <a:custGeom>
            <a:avLst/>
            <a:gdLst>
              <a:gd name="connsiteX0" fmla="*/ 5565913 w 5581816"/>
              <a:gd name="connsiteY0" fmla="*/ 0 h 1073426"/>
              <a:gd name="connsiteX1" fmla="*/ 2313829 w 5581816"/>
              <a:gd name="connsiteY1" fmla="*/ 437321 h 1073426"/>
              <a:gd name="connsiteX2" fmla="*/ 0 w 5581816"/>
              <a:gd name="connsiteY2" fmla="*/ 1049572 h 1073426"/>
              <a:gd name="connsiteX3" fmla="*/ 3347499 w 5581816"/>
              <a:gd name="connsiteY3" fmla="*/ 1073426 h 1073426"/>
              <a:gd name="connsiteX4" fmla="*/ 4611756 w 5581816"/>
              <a:gd name="connsiteY4" fmla="*/ 707666 h 1073426"/>
              <a:gd name="connsiteX5" fmla="*/ 5581816 w 5581816"/>
              <a:gd name="connsiteY5" fmla="*/ 492981 h 1073426"/>
              <a:gd name="connsiteX6" fmla="*/ 5565913 w 5581816"/>
              <a:gd name="connsiteY6" fmla="*/ 0 h 1073426"/>
              <a:gd name="connsiteX0" fmla="*/ 5565913 w 5581816"/>
              <a:gd name="connsiteY0" fmla="*/ 0 h 1073426"/>
              <a:gd name="connsiteX1" fmla="*/ 2313829 w 5581816"/>
              <a:gd name="connsiteY1" fmla="*/ 437321 h 1073426"/>
              <a:gd name="connsiteX2" fmla="*/ 0 w 5581816"/>
              <a:gd name="connsiteY2" fmla="*/ 1049572 h 1073426"/>
              <a:gd name="connsiteX3" fmla="*/ 3347499 w 5581816"/>
              <a:gd name="connsiteY3" fmla="*/ 1073426 h 1073426"/>
              <a:gd name="connsiteX4" fmla="*/ 4047214 w 5581816"/>
              <a:gd name="connsiteY4" fmla="*/ 739471 h 1073426"/>
              <a:gd name="connsiteX5" fmla="*/ 5581816 w 5581816"/>
              <a:gd name="connsiteY5" fmla="*/ 492981 h 1073426"/>
              <a:gd name="connsiteX6" fmla="*/ 5565913 w 5581816"/>
              <a:gd name="connsiteY6" fmla="*/ 0 h 1073426"/>
              <a:gd name="connsiteX0" fmla="*/ 5565913 w 5581816"/>
              <a:gd name="connsiteY0" fmla="*/ 0 h 1057524"/>
              <a:gd name="connsiteX1" fmla="*/ 2313829 w 5581816"/>
              <a:gd name="connsiteY1" fmla="*/ 437321 h 1057524"/>
              <a:gd name="connsiteX2" fmla="*/ 0 w 5581816"/>
              <a:gd name="connsiteY2" fmla="*/ 1049572 h 1057524"/>
              <a:gd name="connsiteX3" fmla="*/ 2321780 w 5581816"/>
              <a:gd name="connsiteY3" fmla="*/ 1057524 h 1057524"/>
              <a:gd name="connsiteX4" fmla="*/ 4047214 w 5581816"/>
              <a:gd name="connsiteY4" fmla="*/ 739471 h 1057524"/>
              <a:gd name="connsiteX5" fmla="*/ 5581816 w 5581816"/>
              <a:gd name="connsiteY5" fmla="*/ 492981 h 1057524"/>
              <a:gd name="connsiteX6" fmla="*/ 5565913 w 5581816"/>
              <a:gd name="connsiteY6" fmla="*/ 0 h 1057524"/>
              <a:gd name="connsiteX0" fmla="*/ 5565913 w 5581816"/>
              <a:gd name="connsiteY0" fmla="*/ 0 h 1057524"/>
              <a:gd name="connsiteX1" fmla="*/ 2313829 w 5581816"/>
              <a:gd name="connsiteY1" fmla="*/ 437321 h 1057524"/>
              <a:gd name="connsiteX2" fmla="*/ 0 w 5581816"/>
              <a:gd name="connsiteY2" fmla="*/ 1049572 h 1057524"/>
              <a:gd name="connsiteX3" fmla="*/ 2321780 w 5581816"/>
              <a:gd name="connsiteY3" fmla="*/ 1057524 h 1057524"/>
              <a:gd name="connsiteX4" fmla="*/ 3124862 w 5581816"/>
              <a:gd name="connsiteY4" fmla="*/ 811033 h 1057524"/>
              <a:gd name="connsiteX5" fmla="*/ 5581816 w 5581816"/>
              <a:gd name="connsiteY5" fmla="*/ 492981 h 1057524"/>
              <a:gd name="connsiteX6" fmla="*/ 5565913 w 5581816"/>
              <a:gd name="connsiteY6" fmla="*/ 0 h 1057524"/>
              <a:gd name="connsiteX0" fmla="*/ 5565913 w 5581816"/>
              <a:gd name="connsiteY0" fmla="*/ 0 h 795131"/>
              <a:gd name="connsiteX1" fmla="*/ 2313829 w 5581816"/>
              <a:gd name="connsiteY1" fmla="*/ 174928 h 795131"/>
              <a:gd name="connsiteX2" fmla="*/ 0 w 5581816"/>
              <a:gd name="connsiteY2" fmla="*/ 787179 h 795131"/>
              <a:gd name="connsiteX3" fmla="*/ 2321780 w 5581816"/>
              <a:gd name="connsiteY3" fmla="*/ 795131 h 795131"/>
              <a:gd name="connsiteX4" fmla="*/ 3124862 w 5581816"/>
              <a:gd name="connsiteY4" fmla="*/ 548640 h 795131"/>
              <a:gd name="connsiteX5" fmla="*/ 5581816 w 5581816"/>
              <a:gd name="connsiteY5" fmla="*/ 230588 h 795131"/>
              <a:gd name="connsiteX6" fmla="*/ 5565913 w 5581816"/>
              <a:gd name="connsiteY6" fmla="*/ 0 h 795131"/>
              <a:gd name="connsiteX0" fmla="*/ 5565913 w 5581816"/>
              <a:gd name="connsiteY0" fmla="*/ 0 h 795131"/>
              <a:gd name="connsiteX1" fmla="*/ 2071604 w 5581816"/>
              <a:gd name="connsiteY1" fmla="*/ 477709 h 795131"/>
              <a:gd name="connsiteX2" fmla="*/ 0 w 5581816"/>
              <a:gd name="connsiteY2" fmla="*/ 787179 h 795131"/>
              <a:gd name="connsiteX3" fmla="*/ 2321780 w 5581816"/>
              <a:gd name="connsiteY3" fmla="*/ 795131 h 795131"/>
              <a:gd name="connsiteX4" fmla="*/ 3124862 w 5581816"/>
              <a:gd name="connsiteY4" fmla="*/ 548640 h 795131"/>
              <a:gd name="connsiteX5" fmla="*/ 5581816 w 5581816"/>
              <a:gd name="connsiteY5" fmla="*/ 230588 h 795131"/>
              <a:gd name="connsiteX6" fmla="*/ 5565913 w 5581816"/>
              <a:gd name="connsiteY6" fmla="*/ 0 h 795131"/>
              <a:gd name="connsiteX0" fmla="*/ 5571969 w 5581816"/>
              <a:gd name="connsiteY0" fmla="*/ 0 h 1073689"/>
              <a:gd name="connsiteX1" fmla="*/ 2071604 w 5581816"/>
              <a:gd name="connsiteY1" fmla="*/ 756267 h 1073689"/>
              <a:gd name="connsiteX2" fmla="*/ 0 w 5581816"/>
              <a:gd name="connsiteY2" fmla="*/ 1065737 h 1073689"/>
              <a:gd name="connsiteX3" fmla="*/ 2321780 w 5581816"/>
              <a:gd name="connsiteY3" fmla="*/ 1073689 h 1073689"/>
              <a:gd name="connsiteX4" fmla="*/ 3124862 w 5581816"/>
              <a:gd name="connsiteY4" fmla="*/ 827198 h 1073689"/>
              <a:gd name="connsiteX5" fmla="*/ 5581816 w 5581816"/>
              <a:gd name="connsiteY5" fmla="*/ 509146 h 1073689"/>
              <a:gd name="connsiteX6" fmla="*/ 5571969 w 5581816"/>
              <a:gd name="connsiteY6" fmla="*/ 0 h 1073689"/>
              <a:gd name="connsiteX0" fmla="*/ 5571969 w 5581816"/>
              <a:gd name="connsiteY0" fmla="*/ 0 h 1073689"/>
              <a:gd name="connsiteX1" fmla="*/ 2071604 w 5581816"/>
              <a:gd name="connsiteY1" fmla="*/ 756267 h 1073689"/>
              <a:gd name="connsiteX2" fmla="*/ 0 w 5581816"/>
              <a:gd name="connsiteY2" fmla="*/ 1065737 h 1073689"/>
              <a:gd name="connsiteX3" fmla="*/ 2321780 w 5581816"/>
              <a:gd name="connsiteY3" fmla="*/ 1073689 h 1073689"/>
              <a:gd name="connsiteX4" fmla="*/ 3348921 w 5581816"/>
              <a:gd name="connsiteY4" fmla="*/ 954366 h 1073689"/>
              <a:gd name="connsiteX5" fmla="*/ 5581816 w 5581816"/>
              <a:gd name="connsiteY5" fmla="*/ 509146 h 1073689"/>
              <a:gd name="connsiteX6" fmla="*/ 5571969 w 5581816"/>
              <a:gd name="connsiteY6" fmla="*/ 0 h 1073689"/>
              <a:gd name="connsiteX0" fmla="*/ 5571969 w 5581816"/>
              <a:gd name="connsiteY0" fmla="*/ 0 h 1073689"/>
              <a:gd name="connsiteX1" fmla="*/ 2071604 w 5581816"/>
              <a:gd name="connsiteY1" fmla="*/ 756267 h 1073689"/>
              <a:gd name="connsiteX2" fmla="*/ 0 w 5581816"/>
              <a:gd name="connsiteY2" fmla="*/ 1065737 h 1073689"/>
              <a:gd name="connsiteX3" fmla="*/ 2321780 w 5581816"/>
              <a:gd name="connsiteY3" fmla="*/ 1073689 h 1073689"/>
              <a:gd name="connsiteX4" fmla="*/ 3766759 w 5581816"/>
              <a:gd name="connsiteY4" fmla="*/ 766642 h 1073689"/>
              <a:gd name="connsiteX5" fmla="*/ 5581816 w 5581816"/>
              <a:gd name="connsiteY5" fmla="*/ 509146 h 1073689"/>
              <a:gd name="connsiteX6" fmla="*/ 5571969 w 5581816"/>
              <a:gd name="connsiteY6" fmla="*/ 0 h 1073689"/>
              <a:gd name="connsiteX0" fmla="*/ 5571969 w 5571969"/>
              <a:gd name="connsiteY0" fmla="*/ 0 h 1073689"/>
              <a:gd name="connsiteX1" fmla="*/ 2071604 w 5571969"/>
              <a:gd name="connsiteY1" fmla="*/ 756267 h 1073689"/>
              <a:gd name="connsiteX2" fmla="*/ 0 w 5571969"/>
              <a:gd name="connsiteY2" fmla="*/ 1065737 h 1073689"/>
              <a:gd name="connsiteX3" fmla="*/ 2321780 w 5571969"/>
              <a:gd name="connsiteY3" fmla="*/ 1073689 h 1073689"/>
              <a:gd name="connsiteX4" fmla="*/ 3766759 w 5571969"/>
              <a:gd name="connsiteY4" fmla="*/ 766642 h 1073689"/>
              <a:gd name="connsiteX5" fmla="*/ 5563650 w 5571969"/>
              <a:gd name="connsiteY5" fmla="*/ 333532 h 1073689"/>
              <a:gd name="connsiteX6" fmla="*/ 5571969 w 5571969"/>
              <a:gd name="connsiteY6" fmla="*/ 0 h 1073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71969" h="1073689">
                <a:moveTo>
                  <a:pt x="5571969" y="0"/>
                </a:moveTo>
                <a:lnTo>
                  <a:pt x="2071604" y="756267"/>
                </a:lnTo>
                <a:lnTo>
                  <a:pt x="0" y="1065737"/>
                </a:lnTo>
                <a:lnTo>
                  <a:pt x="2321780" y="1073689"/>
                </a:lnTo>
                <a:lnTo>
                  <a:pt x="3766759" y="766642"/>
                </a:lnTo>
                <a:lnTo>
                  <a:pt x="5563650" y="333532"/>
                </a:lnTo>
                <a:lnTo>
                  <a:pt x="5571969" y="0"/>
                </a:lnTo>
                <a:close/>
              </a:path>
            </a:pathLst>
          </a:custGeom>
          <a:solidFill>
            <a:srgbClr val="7B6D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81ED593-257D-4D16-B788-DF6BB0CBC4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987" y="644335"/>
            <a:ext cx="3879937" cy="1381384"/>
          </a:xfrm>
          <a:prstGeom prst="rect">
            <a:avLst/>
          </a:prstGeom>
        </p:spPr>
      </p:pic>
      <p:sp>
        <p:nvSpPr>
          <p:cNvPr id="7" name="Google Shape;70;p15">
            <a:extLst>
              <a:ext uri="{FF2B5EF4-FFF2-40B4-BE49-F238E27FC236}">
                <a16:creationId xmlns:a16="http://schemas.microsoft.com/office/drawing/2014/main" id="{1BDB42FD-79F0-49D1-A2C7-F6FEEB850FCF}"/>
              </a:ext>
            </a:extLst>
          </p:cNvPr>
          <p:cNvSpPr txBox="1">
            <a:spLocks/>
          </p:cNvSpPr>
          <p:nvPr/>
        </p:nvSpPr>
        <p:spPr>
          <a:xfrm>
            <a:off x="989744" y="1078495"/>
            <a:ext cx="3579701" cy="88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cs-CZ" sz="2400" dirty="0">
                <a:solidFill>
                  <a:schemeClr val="tx1"/>
                </a:solidFill>
                <a:latin typeface="Montserrat SemiBold" panose="00000700000000000000" pitchFamily="50" charset="-18"/>
              </a:rPr>
              <a:t>HAAG: NIZOZEMSKO</a:t>
            </a:r>
            <a:endParaRPr lang="cs-CZ" sz="2400" dirty="0">
              <a:latin typeface="Montserrat SemiBold" panose="00000700000000000000" pitchFamily="50" charset="-18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CA081447-18A1-48E0-B094-F5D7D5DDA8C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235177" y="1707007"/>
            <a:ext cx="3547249" cy="3477243"/>
          </a:xfrm>
          <a:prstGeom prst="rect">
            <a:avLst/>
          </a:prstGeom>
        </p:spPr>
      </p:pic>
      <p:sp>
        <p:nvSpPr>
          <p:cNvPr id="9" name="Ovál 8">
            <a:extLst>
              <a:ext uri="{FF2B5EF4-FFF2-40B4-BE49-F238E27FC236}">
                <a16:creationId xmlns:a16="http://schemas.microsoft.com/office/drawing/2014/main" id="{171C773E-AA67-4B7B-AF87-26B7BFA61BE7}"/>
              </a:ext>
            </a:extLst>
          </p:cNvPr>
          <p:cNvSpPr/>
          <p:nvPr/>
        </p:nvSpPr>
        <p:spPr>
          <a:xfrm>
            <a:off x="856996" y="2555993"/>
            <a:ext cx="351499" cy="351499"/>
          </a:xfrm>
          <a:prstGeom prst="ellipse">
            <a:avLst/>
          </a:prstGeom>
          <a:solidFill>
            <a:srgbClr val="1A74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latin typeface="Montserrat SemiBold" panose="00000700000000000000" pitchFamily="50" charset="-18"/>
              </a:rPr>
              <a:t>1</a:t>
            </a:r>
          </a:p>
        </p:txBody>
      </p:sp>
      <p:sp>
        <p:nvSpPr>
          <p:cNvPr id="12" name="Ovál 11">
            <a:extLst>
              <a:ext uri="{FF2B5EF4-FFF2-40B4-BE49-F238E27FC236}">
                <a16:creationId xmlns:a16="http://schemas.microsoft.com/office/drawing/2014/main" id="{39C1159A-1D7B-4E10-BBF8-99B995A14AC3}"/>
              </a:ext>
            </a:extLst>
          </p:cNvPr>
          <p:cNvSpPr/>
          <p:nvPr/>
        </p:nvSpPr>
        <p:spPr>
          <a:xfrm>
            <a:off x="856893" y="3341460"/>
            <a:ext cx="351499" cy="351499"/>
          </a:xfrm>
          <a:prstGeom prst="ellipse">
            <a:avLst/>
          </a:prstGeom>
          <a:solidFill>
            <a:srgbClr val="1A74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latin typeface="Montserrat SemiBold" panose="00000700000000000000" pitchFamily="50" charset="-18"/>
              </a:rPr>
              <a:t>2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8A9DD5CC-6EB6-4762-9E58-913BA8F99B7D}"/>
              </a:ext>
            </a:extLst>
          </p:cNvPr>
          <p:cNvSpPr/>
          <p:nvPr/>
        </p:nvSpPr>
        <p:spPr>
          <a:xfrm>
            <a:off x="0" y="0"/>
            <a:ext cx="9144000" cy="363374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2DC20DFD-DC8B-46E0-ADC0-552AF743DFF8}"/>
              </a:ext>
            </a:extLst>
          </p:cNvPr>
          <p:cNvSpPr/>
          <p:nvPr/>
        </p:nvSpPr>
        <p:spPr>
          <a:xfrm>
            <a:off x="0" y="0"/>
            <a:ext cx="9144000" cy="116089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91" name="Google Shape;9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9595" y="1295022"/>
            <a:ext cx="5253295" cy="3495462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8"/>
          <p:cNvSpPr txBox="1"/>
          <p:nvPr/>
        </p:nvSpPr>
        <p:spPr>
          <a:xfrm>
            <a:off x="6150595" y="1639005"/>
            <a:ext cx="2513809" cy="1419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cs-CZ" sz="1600" dirty="0">
              <a:latin typeface="Montserrat Light" panose="00000400000000000000" pitchFamily="2" charset="-18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 dirty="0">
                <a:latin typeface="Montserrat Light" panose="00000400000000000000" pitchFamily="2" charset="-18"/>
              </a:rPr>
              <a:t>Co můžete na základě obrázku říci o jeho dopravě?</a:t>
            </a:r>
          </a:p>
        </p:txBody>
      </p:sp>
      <p:sp>
        <p:nvSpPr>
          <p:cNvPr id="93" name="Google Shape;93;p18"/>
          <p:cNvSpPr txBox="1"/>
          <p:nvPr/>
        </p:nvSpPr>
        <p:spPr>
          <a:xfrm>
            <a:off x="386965" y="4757839"/>
            <a:ext cx="6266400" cy="2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800" dirty="0">
                <a:solidFill>
                  <a:schemeClr val="dk1"/>
                </a:solidFill>
                <a:highlight>
                  <a:srgbClr val="FFFFFF"/>
                </a:highlight>
                <a:latin typeface="Montserrat Light" panose="00000400000000000000" pitchFamily="2" charset="-18"/>
              </a:rPr>
              <a:t>Zdroj: Railwaygazette</a:t>
            </a:r>
            <a:endParaRPr sz="1300" dirty="0">
              <a:latin typeface="Montserrat Light" panose="00000400000000000000" pitchFamily="2" charset="-18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114A09FA-C297-4770-841C-AC042658D476}"/>
              </a:ext>
            </a:extLst>
          </p:cNvPr>
          <p:cNvSpPr txBox="1"/>
          <p:nvPr/>
        </p:nvSpPr>
        <p:spPr>
          <a:xfrm>
            <a:off x="338405" y="264584"/>
            <a:ext cx="56175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1" dirty="0">
                <a:solidFill>
                  <a:srgbClr val="1A7492"/>
                </a:solidFill>
                <a:latin typeface="Montserrat SemiBold" panose="00000700000000000000" pitchFamily="50" charset="-18"/>
              </a:rPr>
              <a:t>CURYCH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dirty="0">
                <a:solidFill>
                  <a:schemeClr val="bg2"/>
                </a:solidFill>
                <a:latin typeface="Montserrat SemiBold" panose="00000700000000000000" pitchFamily="50" charset="-18"/>
              </a:rPr>
              <a:t>VE KTERÉM STÁTĚ LEŽÍ CURYCH?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olný tvar: obrazec 3">
            <a:extLst>
              <a:ext uri="{FF2B5EF4-FFF2-40B4-BE49-F238E27FC236}">
                <a16:creationId xmlns:a16="http://schemas.microsoft.com/office/drawing/2014/main" id="{486A1500-3F2C-4AE4-97B9-B87E6BFA4589}"/>
              </a:ext>
            </a:extLst>
          </p:cNvPr>
          <p:cNvSpPr/>
          <p:nvPr/>
        </p:nvSpPr>
        <p:spPr>
          <a:xfrm>
            <a:off x="-31805" y="3980129"/>
            <a:ext cx="9207610" cy="1184744"/>
          </a:xfrm>
          <a:custGeom>
            <a:avLst/>
            <a:gdLst>
              <a:gd name="connsiteX0" fmla="*/ 23854 w 9207610"/>
              <a:gd name="connsiteY0" fmla="*/ 739471 h 1184744"/>
              <a:gd name="connsiteX1" fmla="*/ 9207610 w 9207610"/>
              <a:gd name="connsiteY1" fmla="*/ 0 h 1184744"/>
              <a:gd name="connsiteX2" fmla="*/ 9199659 w 9207610"/>
              <a:gd name="connsiteY2" fmla="*/ 1184744 h 1184744"/>
              <a:gd name="connsiteX3" fmla="*/ 0 w 9207610"/>
              <a:gd name="connsiteY3" fmla="*/ 1160891 h 1184744"/>
              <a:gd name="connsiteX4" fmla="*/ 23854 w 9207610"/>
              <a:gd name="connsiteY4" fmla="*/ 739471 h 1184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07610" h="1184744">
                <a:moveTo>
                  <a:pt x="23854" y="739471"/>
                </a:moveTo>
                <a:lnTo>
                  <a:pt x="9207610" y="0"/>
                </a:lnTo>
                <a:cubicBezTo>
                  <a:pt x="9204960" y="394915"/>
                  <a:pt x="9202309" y="789829"/>
                  <a:pt x="9199659" y="1184744"/>
                </a:cubicBezTo>
                <a:lnTo>
                  <a:pt x="0" y="1160891"/>
                </a:lnTo>
                <a:lnTo>
                  <a:pt x="23854" y="739471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Volný tvar: obrazec 4">
            <a:extLst>
              <a:ext uri="{FF2B5EF4-FFF2-40B4-BE49-F238E27FC236}">
                <a16:creationId xmlns:a16="http://schemas.microsoft.com/office/drawing/2014/main" id="{3035ADB1-47B5-47F2-9AC9-3357AAC36511}"/>
              </a:ext>
            </a:extLst>
          </p:cNvPr>
          <p:cNvSpPr/>
          <p:nvPr/>
        </p:nvSpPr>
        <p:spPr>
          <a:xfrm>
            <a:off x="3601941" y="4381169"/>
            <a:ext cx="5581816" cy="795131"/>
          </a:xfrm>
          <a:custGeom>
            <a:avLst/>
            <a:gdLst>
              <a:gd name="connsiteX0" fmla="*/ 5565913 w 5581816"/>
              <a:gd name="connsiteY0" fmla="*/ 0 h 1073426"/>
              <a:gd name="connsiteX1" fmla="*/ 2313829 w 5581816"/>
              <a:gd name="connsiteY1" fmla="*/ 437321 h 1073426"/>
              <a:gd name="connsiteX2" fmla="*/ 0 w 5581816"/>
              <a:gd name="connsiteY2" fmla="*/ 1049572 h 1073426"/>
              <a:gd name="connsiteX3" fmla="*/ 3347499 w 5581816"/>
              <a:gd name="connsiteY3" fmla="*/ 1073426 h 1073426"/>
              <a:gd name="connsiteX4" fmla="*/ 4611756 w 5581816"/>
              <a:gd name="connsiteY4" fmla="*/ 707666 h 1073426"/>
              <a:gd name="connsiteX5" fmla="*/ 5581816 w 5581816"/>
              <a:gd name="connsiteY5" fmla="*/ 492981 h 1073426"/>
              <a:gd name="connsiteX6" fmla="*/ 5565913 w 5581816"/>
              <a:gd name="connsiteY6" fmla="*/ 0 h 1073426"/>
              <a:gd name="connsiteX0" fmla="*/ 5565913 w 5581816"/>
              <a:gd name="connsiteY0" fmla="*/ 0 h 1073426"/>
              <a:gd name="connsiteX1" fmla="*/ 2313829 w 5581816"/>
              <a:gd name="connsiteY1" fmla="*/ 437321 h 1073426"/>
              <a:gd name="connsiteX2" fmla="*/ 0 w 5581816"/>
              <a:gd name="connsiteY2" fmla="*/ 1049572 h 1073426"/>
              <a:gd name="connsiteX3" fmla="*/ 3347499 w 5581816"/>
              <a:gd name="connsiteY3" fmla="*/ 1073426 h 1073426"/>
              <a:gd name="connsiteX4" fmla="*/ 4047214 w 5581816"/>
              <a:gd name="connsiteY4" fmla="*/ 739471 h 1073426"/>
              <a:gd name="connsiteX5" fmla="*/ 5581816 w 5581816"/>
              <a:gd name="connsiteY5" fmla="*/ 492981 h 1073426"/>
              <a:gd name="connsiteX6" fmla="*/ 5565913 w 5581816"/>
              <a:gd name="connsiteY6" fmla="*/ 0 h 1073426"/>
              <a:gd name="connsiteX0" fmla="*/ 5565913 w 5581816"/>
              <a:gd name="connsiteY0" fmla="*/ 0 h 1057524"/>
              <a:gd name="connsiteX1" fmla="*/ 2313829 w 5581816"/>
              <a:gd name="connsiteY1" fmla="*/ 437321 h 1057524"/>
              <a:gd name="connsiteX2" fmla="*/ 0 w 5581816"/>
              <a:gd name="connsiteY2" fmla="*/ 1049572 h 1057524"/>
              <a:gd name="connsiteX3" fmla="*/ 2321780 w 5581816"/>
              <a:gd name="connsiteY3" fmla="*/ 1057524 h 1057524"/>
              <a:gd name="connsiteX4" fmla="*/ 4047214 w 5581816"/>
              <a:gd name="connsiteY4" fmla="*/ 739471 h 1057524"/>
              <a:gd name="connsiteX5" fmla="*/ 5581816 w 5581816"/>
              <a:gd name="connsiteY5" fmla="*/ 492981 h 1057524"/>
              <a:gd name="connsiteX6" fmla="*/ 5565913 w 5581816"/>
              <a:gd name="connsiteY6" fmla="*/ 0 h 1057524"/>
              <a:gd name="connsiteX0" fmla="*/ 5565913 w 5581816"/>
              <a:gd name="connsiteY0" fmla="*/ 0 h 1057524"/>
              <a:gd name="connsiteX1" fmla="*/ 2313829 w 5581816"/>
              <a:gd name="connsiteY1" fmla="*/ 437321 h 1057524"/>
              <a:gd name="connsiteX2" fmla="*/ 0 w 5581816"/>
              <a:gd name="connsiteY2" fmla="*/ 1049572 h 1057524"/>
              <a:gd name="connsiteX3" fmla="*/ 2321780 w 5581816"/>
              <a:gd name="connsiteY3" fmla="*/ 1057524 h 1057524"/>
              <a:gd name="connsiteX4" fmla="*/ 3124862 w 5581816"/>
              <a:gd name="connsiteY4" fmla="*/ 811033 h 1057524"/>
              <a:gd name="connsiteX5" fmla="*/ 5581816 w 5581816"/>
              <a:gd name="connsiteY5" fmla="*/ 492981 h 1057524"/>
              <a:gd name="connsiteX6" fmla="*/ 5565913 w 5581816"/>
              <a:gd name="connsiteY6" fmla="*/ 0 h 1057524"/>
              <a:gd name="connsiteX0" fmla="*/ 5565913 w 5581816"/>
              <a:gd name="connsiteY0" fmla="*/ 0 h 795131"/>
              <a:gd name="connsiteX1" fmla="*/ 2313829 w 5581816"/>
              <a:gd name="connsiteY1" fmla="*/ 174928 h 795131"/>
              <a:gd name="connsiteX2" fmla="*/ 0 w 5581816"/>
              <a:gd name="connsiteY2" fmla="*/ 787179 h 795131"/>
              <a:gd name="connsiteX3" fmla="*/ 2321780 w 5581816"/>
              <a:gd name="connsiteY3" fmla="*/ 795131 h 795131"/>
              <a:gd name="connsiteX4" fmla="*/ 3124862 w 5581816"/>
              <a:gd name="connsiteY4" fmla="*/ 548640 h 795131"/>
              <a:gd name="connsiteX5" fmla="*/ 5581816 w 5581816"/>
              <a:gd name="connsiteY5" fmla="*/ 230588 h 795131"/>
              <a:gd name="connsiteX6" fmla="*/ 5565913 w 5581816"/>
              <a:gd name="connsiteY6" fmla="*/ 0 h 795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81816" h="795131">
                <a:moveTo>
                  <a:pt x="5565913" y="0"/>
                </a:moveTo>
                <a:lnTo>
                  <a:pt x="2313829" y="174928"/>
                </a:lnTo>
                <a:lnTo>
                  <a:pt x="0" y="787179"/>
                </a:lnTo>
                <a:lnTo>
                  <a:pt x="2321780" y="795131"/>
                </a:lnTo>
                <a:lnTo>
                  <a:pt x="3124862" y="548640"/>
                </a:lnTo>
                <a:lnTo>
                  <a:pt x="5581816" y="230588"/>
                </a:lnTo>
                <a:lnTo>
                  <a:pt x="5565913" y="0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Google Shape;71;p15">
            <a:extLst>
              <a:ext uri="{FF2B5EF4-FFF2-40B4-BE49-F238E27FC236}">
                <a16:creationId xmlns:a16="http://schemas.microsoft.com/office/drawing/2014/main" id="{2462A26D-D248-47E6-B1E6-401EB6570EB6}"/>
              </a:ext>
            </a:extLst>
          </p:cNvPr>
          <p:cNvSpPr txBox="1">
            <a:spLocks/>
          </p:cNvSpPr>
          <p:nvPr/>
        </p:nvSpPr>
        <p:spPr>
          <a:xfrm>
            <a:off x="1149951" y="2156336"/>
            <a:ext cx="4846989" cy="233184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8255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</a:pPr>
            <a:r>
              <a:rPr lang="cs-CZ" sz="1300" dirty="0">
                <a:solidFill>
                  <a:schemeClr val="dk1"/>
                </a:solidFill>
                <a:latin typeface="Montserrat Light" panose="00000400000000000000" pitchFamily="2" charset="-18"/>
              </a:rPr>
              <a:t>Jakými způsoby se lze po městě pohybovat?</a:t>
            </a:r>
          </a:p>
          <a:p>
            <a:pPr marL="8255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</a:pPr>
            <a:endParaRPr lang="cs-CZ" sz="1100" dirty="0">
              <a:solidFill>
                <a:schemeClr val="dk1"/>
              </a:solidFill>
              <a:latin typeface="Montserrat Light" panose="00000400000000000000" pitchFamily="2" charset="-18"/>
            </a:endParaRPr>
          </a:p>
          <a:p>
            <a:pPr marL="8255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</a:pPr>
            <a:endParaRPr lang="cs-CZ" dirty="0">
              <a:solidFill>
                <a:schemeClr val="dk1"/>
              </a:solidFill>
              <a:latin typeface="Montserrat Light" panose="00000400000000000000" pitchFamily="2" charset="-18"/>
            </a:endParaRPr>
          </a:p>
          <a:p>
            <a:pPr marL="8255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</a:pPr>
            <a:r>
              <a:rPr lang="cs-CZ" sz="1300" dirty="0">
                <a:solidFill>
                  <a:schemeClr val="dk1"/>
                </a:solidFill>
                <a:latin typeface="Montserrat Light" panose="00000400000000000000" pitchFamily="2" charset="-18"/>
              </a:rPr>
              <a:t>Které z druhů dopravy by město mělo upřednostnit? Proč?</a:t>
            </a: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cs-CZ" sz="1800" dirty="0">
              <a:solidFill>
                <a:schemeClr val="dk1"/>
              </a:solidFill>
              <a:latin typeface="Montserrat Light" panose="00000400000000000000" pitchFamily="2" charset="-18"/>
            </a:endParaRPr>
          </a:p>
          <a:p>
            <a:pPr marL="8255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</a:pPr>
            <a:r>
              <a:rPr lang="cs-CZ" sz="1300" dirty="0">
                <a:solidFill>
                  <a:schemeClr val="dk1"/>
                </a:solidFill>
                <a:latin typeface="Montserrat Light" panose="00000400000000000000" pitchFamily="2" charset="-18"/>
              </a:rPr>
              <a:t>Jakými způsoby se dá ve městě podpořit bezbariérovost?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D9FB1E3-034B-482E-995D-96978B88BB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206" y="487175"/>
            <a:ext cx="3579702" cy="1381384"/>
          </a:xfrm>
          <a:prstGeom prst="rect">
            <a:avLst/>
          </a:prstGeom>
        </p:spPr>
      </p:pic>
      <p:sp>
        <p:nvSpPr>
          <p:cNvPr id="8" name="Google Shape;70;p15">
            <a:extLst>
              <a:ext uri="{FF2B5EF4-FFF2-40B4-BE49-F238E27FC236}">
                <a16:creationId xmlns:a16="http://schemas.microsoft.com/office/drawing/2014/main" id="{D8DD172F-1CDD-47AA-A31A-CA0157DC7794}"/>
              </a:ext>
            </a:extLst>
          </p:cNvPr>
          <p:cNvSpPr txBox="1">
            <a:spLocks/>
          </p:cNvSpPr>
          <p:nvPr/>
        </p:nvSpPr>
        <p:spPr>
          <a:xfrm>
            <a:off x="646621" y="790600"/>
            <a:ext cx="3466872" cy="88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cs-CZ" sz="2000" dirty="0">
                <a:solidFill>
                  <a:schemeClr val="tx1"/>
                </a:solidFill>
                <a:latin typeface="Montserrat SemiBold" panose="00000700000000000000" pitchFamily="50" charset="-18"/>
              </a:rPr>
              <a:t>CURYCH: ŠVÝCARSKO</a:t>
            </a:r>
          </a:p>
          <a:p>
            <a:pPr algn="ctr"/>
            <a:r>
              <a:rPr lang="cs-CZ" dirty="0">
                <a:solidFill>
                  <a:schemeClr val="tx1"/>
                </a:solidFill>
                <a:latin typeface="Montserrat SemiBold" panose="00000700000000000000" pitchFamily="50" charset="-18"/>
              </a:rPr>
              <a:t> </a:t>
            </a:r>
            <a:r>
              <a:rPr lang="cs-CZ" dirty="0">
                <a:solidFill>
                  <a:srgbClr val="1A7492"/>
                </a:solidFill>
                <a:latin typeface="Montserrat SemiBold" panose="00000700000000000000" pitchFamily="50" charset="-18"/>
              </a:rPr>
              <a:t>(DOPRAVA VE MĚSTĚ)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9295C3A5-08A4-4DB2-B1D2-962FD32A214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240741" y="1451435"/>
            <a:ext cx="4068270" cy="3828536"/>
          </a:xfrm>
          <a:prstGeom prst="rect">
            <a:avLst/>
          </a:prstGeom>
        </p:spPr>
      </p:pic>
      <p:sp>
        <p:nvSpPr>
          <p:cNvPr id="10" name="Ovál 9">
            <a:extLst>
              <a:ext uri="{FF2B5EF4-FFF2-40B4-BE49-F238E27FC236}">
                <a16:creationId xmlns:a16="http://schemas.microsoft.com/office/drawing/2014/main" id="{53C6270E-B899-4F61-BB9B-28871FF805DD}"/>
              </a:ext>
            </a:extLst>
          </p:cNvPr>
          <p:cNvSpPr/>
          <p:nvPr/>
        </p:nvSpPr>
        <p:spPr>
          <a:xfrm>
            <a:off x="801017" y="2156336"/>
            <a:ext cx="351499" cy="351499"/>
          </a:xfrm>
          <a:prstGeom prst="ellipse">
            <a:avLst/>
          </a:prstGeom>
          <a:solidFill>
            <a:srgbClr val="1A74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latin typeface="Montserrat SemiBold" panose="00000700000000000000" pitchFamily="50" charset="-18"/>
              </a:rPr>
              <a:t>1</a:t>
            </a:r>
          </a:p>
        </p:txBody>
      </p:sp>
      <p:sp>
        <p:nvSpPr>
          <p:cNvPr id="11" name="Ovál 10">
            <a:extLst>
              <a:ext uri="{FF2B5EF4-FFF2-40B4-BE49-F238E27FC236}">
                <a16:creationId xmlns:a16="http://schemas.microsoft.com/office/drawing/2014/main" id="{57A16CA0-86C8-4E8A-AE32-139515FC9FD1}"/>
              </a:ext>
            </a:extLst>
          </p:cNvPr>
          <p:cNvSpPr/>
          <p:nvPr/>
        </p:nvSpPr>
        <p:spPr>
          <a:xfrm>
            <a:off x="798452" y="2824744"/>
            <a:ext cx="351499" cy="351499"/>
          </a:xfrm>
          <a:prstGeom prst="ellipse">
            <a:avLst/>
          </a:prstGeom>
          <a:solidFill>
            <a:srgbClr val="1A74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latin typeface="Montserrat SemiBold" panose="00000700000000000000" pitchFamily="50" charset="-18"/>
              </a:rPr>
              <a:t>2</a:t>
            </a:r>
          </a:p>
        </p:txBody>
      </p:sp>
      <p:sp>
        <p:nvSpPr>
          <p:cNvPr id="16" name="Ovál 15">
            <a:extLst>
              <a:ext uri="{FF2B5EF4-FFF2-40B4-BE49-F238E27FC236}">
                <a16:creationId xmlns:a16="http://schemas.microsoft.com/office/drawing/2014/main" id="{0E458CA4-DE2A-4A35-93C6-3FC319D75A53}"/>
              </a:ext>
            </a:extLst>
          </p:cNvPr>
          <p:cNvSpPr/>
          <p:nvPr/>
        </p:nvSpPr>
        <p:spPr>
          <a:xfrm>
            <a:off x="798451" y="3493152"/>
            <a:ext cx="351499" cy="351499"/>
          </a:xfrm>
          <a:prstGeom prst="ellipse">
            <a:avLst/>
          </a:prstGeom>
          <a:solidFill>
            <a:srgbClr val="1A74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latin typeface="Montserrat SemiBold" panose="00000700000000000000" pitchFamily="50" charset="-18"/>
              </a:rPr>
              <a:t>3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B1C7CADA-7AF7-450D-A684-B37618B6B3E7}"/>
              </a:ext>
            </a:extLst>
          </p:cNvPr>
          <p:cNvSpPr/>
          <p:nvPr/>
        </p:nvSpPr>
        <p:spPr>
          <a:xfrm>
            <a:off x="0" y="0"/>
            <a:ext cx="9144000" cy="363374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F9E034F-1E3D-4895-972D-22CCFE9E20D7}"/>
              </a:ext>
            </a:extLst>
          </p:cNvPr>
          <p:cNvSpPr/>
          <p:nvPr/>
        </p:nvSpPr>
        <p:spPr>
          <a:xfrm>
            <a:off x="0" y="0"/>
            <a:ext cx="9144000" cy="106996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Google Shape;92;p18">
            <a:extLst>
              <a:ext uri="{FF2B5EF4-FFF2-40B4-BE49-F238E27FC236}">
                <a16:creationId xmlns:a16="http://schemas.microsoft.com/office/drawing/2014/main" id="{5B86873A-7897-4AD3-A00F-8AA6457B3D31}"/>
              </a:ext>
            </a:extLst>
          </p:cNvPr>
          <p:cNvSpPr txBox="1"/>
          <p:nvPr/>
        </p:nvSpPr>
        <p:spPr>
          <a:xfrm>
            <a:off x="6827960" y="1179474"/>
            <a:ext cx="2044200" cy="2454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l-PL" sz="1600" dirty="0">
              <a:latin typeface="Montserrat Light" panose="00000400000000000000" pitchFamily="2" charset="-18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l-PL" sz="1600" dirty="0">
              <a:latin typeface="Montserrat Light" panose="00000400000000000000" pitchFamily="2" charset="-18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l-PL" sz="1600" dirty="0">
              <a:latin typeface="Montserrat Light" panose="00000400000000000000" pitchFamily="2" charset="-18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600" dirty="0">
                <a:latin typeface="Montserrat Light" panose="00000400000000000000" pitchFamily="2" charset="-18"/>
              </a:rPr>
              <a:t>Co je zajímavé na tomto autobusu?</a:t>
            </a:r>
          </a:p>
        </p:txBody>
      </p:sp>
      <p:pic>
        <p:nvPicPr>
          <p:cNvPr id="105" name="Google Shape;10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3417" y="1179474"/>
            <a:ext cx="6162703" cy="3141541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20"/>
          <p:cNvSpPr txBox="1"/>
          <p:nvPr/>
        </p:nvSpPr>
        <p:spPr>
          <a:xfrm>
            <a:off x="289720" y="4285772"/>
            <a:ext cx="6266400" cy="2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800" dirty="0">
                <a:solidFill>
                  <a:schemeClr val="dk1"/>
                </a:solidFill>
                <a:highlight>
                  <a:srgbClr val="FFFFFF"/>
                </a:highlight>
                <a:latin typeface="Montserrat Light" panose="00000400000000000000" pitchFamily="2" charset="-18"/>
              </a:rPr>
              <a:t>Zdroj: ARRIVA MORAVA a. s.</a:t>
            </a:r>
            <a:endParaRPr sz="1300" dirty="0">
              <a:latin typeface="Montserrat Light" panose="00000400000000000000" pitchFamily="2" charset="-18"/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40843990-8752-4581-A947-93072695C79E}"/>
              </a:ext>
            </a:extLst>
          </p:cNvPr>
          <p:cNvSpPr txBox="1"/>
          <p:nvPr/>
        </p:nvSpPr>
        <p:spPr>
          <a:xfrm>
            <a:off x="338404" y="264584"/>
            <a:ext cx="56175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1" dirty="0">
                <a:solidFill>
                  <a:srgbClr val="1A7492"/>
                </a:solidFill>
                <a:latin typeface="Montserrat SemiBold" panose="00000700000000000000" pitchFamily="50" charset="-18"/>
              </a:rPr>
              <a:t>NOVÝ JIČÍN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Volný tvar: obrazec 11">
            <a:extLst>
              <a:ext uri="{FF2B5EF4-FFF2-40B4-BE49-F238E27FC236}">
                <a16:creationId xmlns:a16="http://schemas.microsoft.com/office/drawing/2014/main" id="{F59F82F4-6B8D-4918-B7BF-D55D8B088881}"/>
              </a:ext>
            </a:extLst>
          </p:cNvPr>
          <p:cNvSpPr/>
          <p:nvPr/>
        </p:nvSpPr>
        <p:spPr>
          <a:xfrm>
            <a:off x="-31805" y="3999506"/>
            <a:ext cx="9207610" cy="1184744"/>
          </a:xfrm>
          <a:custGeom>
            <a:avLst/>
            <a:gdLst>
              <a:gd name="connsiteX0" fmla="*/ 23854 w 9207610"/>
              <a:gd name="connsiteY0" fmla="*/ 739471 h 1184744"/>
              <a:gd name="connsiteX1" fmla="*/ 9207610 w 9207610"/>
              <a:gd name="connsiteY1" fmla="*/ 0 h 1184744"/>
              <a:gd name="connsiteX2" fmla="*/ 9199659 w 9207610"/>
              <a:gd name="connsiteY2" fmla="*/ 1184744 h 1184744"/>
              <a:gd name="connsiteX3" fmla="*/ 0 w 9207610"/>
              <a:gd name="connsiteY3" fmla="*/ 1160891 h 1184744"/>
              <a:gd name="connsiteX4" fmla="*/ 23854 w 9207610"/>
              <a:gd name="connsiteY4" fmla="*/ 739471 h 1184744"/>
              <a:gd name="connsiteX0" fmla="*/ 4602678 w 9207610"/>
              <a:gd name="connsiteY0" fmla="*/ 514283 h 1184744"/>
              <a:gd name="connsiteX1" fmla="*/ 9207610 w 9207610"/>
              <a:gd name="connsiteY1" fmla="*/ 0 h 1184744"/>
              <a:gd name="connsiteX2" fmla="*/ 9199659 w 9207610"/>
              <a:gd name="connsiteY2" fmla="*/ 1184744 h 1184744"/>
              <a:gd name="connsiteX3" fmla="*/ 0 w 9207610"/>
              <a:gd name="connsiteY3" fmla="*/ 1160891 h 1184744"/>
              <a:gd name="connsiteX4" fmla="*/ 4602678 w 9207610"/>
              <a:gd name="connsiteY4" fmla="*/ 514283 h 1184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07610" h="1184744">
                <a:moveTo>
                  <a:pt x="4602678" y="514283"/>
                </a:moveTo>
                <a:cubicBezTo>
                  <a:pt x="7663930" y="267793"/>
                  <a:pt x="6146358" y="246490"/>
                  <a:pt x="9207610" y="0"/>
                </a:cubicBezTo>
                <a:cubicBezTo>
                  <a:pt x="9204960" y="394915"/>
                  <a:pt x="9202309" y="789829"/>
                  <a:pt x="9199659" y="1184744"/>
                </a:cubicBezTo>
                <a:lnTo>
                  <a:pt x="0" y="1160891"/>
                </a:lnTo>
                <a:lnTo>
                  <a:pt x="4602678" y="514283"/>
                </a:lnTo>
                <a:close/>
              </a:path>
            </a:pathLst>
          </a:custGeom>
          <a:solidFill>
            <a:srgbClr val="6E9D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Volný tvar: obrazec 12">
            <a:extLst>
              <a:ext uri="{FF2B5EF4-FFF2-40B4-BE49-F238E27FC236}">
                <a16:creationId xmlns:a16="http://schemas.microsoft.com/office/drawing/2014/main" id="{07C76AB1-4D13-4B67-B28C-827E86042472}"/>
              </a:ext>
            </a:extLst>
          </p:cNvPr>
          <p:cNvSpPr/>
          <p:nvPr/>
        </p:nvSpPr>
        <p:spPr>
          <a:xfrm>
            <a:off x="3601941" y="4381169"/>
            <a:ext cx="5581816" cy="795131"/>
          </a:xfrm>
          <a:custGeom>
            <a:avLst/>
            <a:gdLst>
              <a:gd name="connsiteX0" fmla="*/ 5565913 w 5581816"/>
              <a:gd name="connsiteY0" fmla="*/ 0 h 1073426"/>
              <a:gd name="connsiteX1" fmla="*/ 2313829 w 5581816"/>
              <a:gd name="connsiteY1" fmla="*/ 437321 h 1073426"/>
              <a:gd name="connsiteX2" fmla="*/ 0 w 5581816"/>
              <a:gd name="connsiteY2" fmla="*/ 1049572 h 1073426"/>
              <a:gd name="connsiteX3" fmla="*/ 3347499 w 5581816"/>
              <a:gd name="connsiteY3" fmla="*/ 1073426 h 1073426"/>
              <a:gd name="connsiteX4" fmla="*/ 4611756 w 5581816"/>
              <a:gd name="connsiteY4" fmla="*/ 707666 h 1073426"/>
              <a:gd name="connsiteX5" fmla="*/ 5581816 w 5581816"/>
              <a:gd name="connsiteY5" fmla="*/ 492981 h 1073426"/>
              <a:gd name="connsiteX6" fmla="*/ 5565913 w 5581816"/>
              <a:gd name="connsiteY6" fmla="*/ 0 h 1073426"/>
              <a:gd name="connsiteX0" fmla="*/ 5565913 w 5581816"/>
              <a:gd name="connsiteY0" fmla="*/ 0 h 1073426"/>
              <a:gd name="connsiteX1" fmla="*/ 2313829 w 5581816"/>
              <a:gd name="connsiteY1" fmla="*/ 437321 h 1073426"/>
              <a:gd name="connsiteX2" fmla="*/ 0 w 5581816"/>
              <a:gd name="connsiteY2" fmla="*/ 1049572 h 1073426"/>
              <a:gd name="connsiteX3" fmla="*/ 3347499 w 5581816"/>
              <a:gd name="connsiteY3" fmla="*/ 1073426 h 1073426"/>
              <a:gd name="connsiteX4" fmla="*/ 4047214 w 5581816"/>
              <a:gd name="connsiteY4" fmla="*/ 739471 h 1073426"/>
              <a:gd name="connsiteX5" fmla="*/ 5581816 w 5581816"/>
              <a:gd name="connsiteY5" fmla="*/ 492981 h 1073426"/>
              <a:gd name="connsiteX6" fmla="*/ 5565913 w 5581816"/>
              <a:gd name="connsiteY6" fmla="*/ 0 h 1073426"/>
              <a:gd name="connsiteX0" fmla="*/ 5565913 w 5581816"/>
              <a:gd name="connsiteY0" fmla="*/ 0 h 1057524"/>
              <a:gd name="connsiteX1" fmla="*/ 2313829 w 5581816"/>
              <a:gd name="connsiteY1" fmla="*/ 437321 h 1057524"/>
              <a:gd name="connsiteX2" fmla="*/ 0 w 5581816"/>
              <a:gd name="connsiteY2" fmla="*/ 1049572 h 1057524"/>
              <a:gd name="connsiteX3" fmla="*/ 2321780 w 5581816"/>
              <a:gd name="connsiteY3" fmla="*/ 1057524 h 1057524"/>
              <a:gd name="connsiteX4" fmla="*/ 4047214 w 5581816"/>
              <a:gd name="connsiteY4" fmla="*/ 739471 h 1057524"/>
              <a:gd name="connsiteX5" fmla="*/ 5581816 w 5581816"/>
              <a:gd name="connsiteY5" fmla="*/ 492981 h 1057524"/>
              <a:gd name="connsiteX6" fmla="*/ 5565913 w 5581816"/>
              <a:gd name="connsiteY6" fmla="*/ 0 h 1057524"/>
              <a:gd name="connsiteX0" fmla="*/ 5565913 w 5581816"/>
              <a:gd name="connsiteY0" fmla="*/ 0 h 1057524"/>
              <a:gd name="connsiteX1" fmla="*/ 2313829 w 5581816"/>
              <a:gd name="connsiteY1" fmla="*/ 437321 h 1057524"/>
              <a:gd name="connsiteX2" fmla="*/ 0 w 5581816"/>
              <a:gd name="connsiteY2" fmla="*/ 1049572 h 1057524"/>
              <a:gd name="connsiteX3" fmla="*/ 2321780 w 5581816"/>
              <a:gd name="connsiteY3" fmla="*/ 1057524 h 1057524"/>
              <a:gd name="connsiteX4" fmla="*/ 3124862 w 5581816"/>
              <a:gd name="connsiteY4" fmla="*/ 811033 h 1057524"/>
              <a:gd name="connsiteX5" fmla="*/ 5581816 w 5581816"/>
              <a:gd name="connsiteY5" fmla="*/ 492981 h 1057524"/>
              <a:gd name="connsiteX6" fmla="*/ 5565913 w 5581816"/>
              <a:gd name="connsiteY6" fmla="*/ 0 h 1057524"/>
              <a:gd name="connsiteX0" fmla="*/ 5565913 w 5581816"/>
              <a:gd name="connsiteY0" fmla="*/ 0 h 795131"/>
              <a:gd name="connsiteX1" fmla="*/ 2313829 w 5581816"/>
              <a:gd name="connsiteY1" fmla="*/ 174928 h 795131"/>
              <a:gd name="connsiteX2" fmla="*/ 0 w 5581816"/>
              <a:gd name="connsiteY2" fmla="*/ 787179 h 795131"/>
              <a:gd name="connsiteX3" fmla="*/ 2321780 w 5581816"/>
              <a:gd name="connsiteY3" fmla="*/ 795131 h 795131"/>
              <a:gd name="connsiteX4" fmla="*/ 3124862 w 5581816"/>
              <a:gd name="connsiteY4" fmla="*/ 548640 h 795131"/>
              <a:gd name="connsiteX5" fmla="*/ 5581816 w 5581816"/>
              <a:gd name="connsiteY5" fmla="*/ 230588 h 795131"/>
              <a:gd name="connsiteX6" fmla="*/ 5565913 w 5581816"/>
              <a:gd name="connsiteY6" fmla="*/ 0 h 795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81816" h="795131">
                <a:moveTo>
                  <a:pt x="5565913" y="0"/>
                </a:moveTo>
                <a:lnTo>
                  <a:pt x="2313829" y="174928"/>
                </a:lnTo>
                <a:lnTo>
                  <a:pt x="0" y="787179"/>
                </a:lnTo>
                <a:lnTo>
                  <a:pt x="2321780" y="795131"/>
                </a:lnTo>
                <a:lnTo>
                  <a:pt x="3124862" y="548640"/>
                </a:lnTo>
                <a:lnTo>
                  <a:pt x="5581816" y="230588"/>
                </a:lnTo>
                <a:lnTo>
                  <a:pt x="5565913" y="0"/>
                </a:lnTo>
                <a:close/>
              </a:path>
            </a:pathLst>
          </a:custGeom>
          <a:solidFill>
            <a:srgbClr val="7B6D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Google Shape;71;p15">
            <a:extLst>
              <a:ext uri="{FF2B5EF4-FFF2-40B4-BE49-F238E27FC236}">
                <a16:creationId xmlns:a16="http://schemas.microsoft.com/office/drawing/2014/main" id="{32B6670B-0C74-4D7E-9A05-74B3B609D996}"/>
              </a:ext>
            </a:extLst>
          </p:cNvPr>
          <p:cNvSpPr txBox="1">
            <a:spLocks/>
          </p:cNvSpPr>
          <p:nvPr/>
        </p:nvSpPr>
        <p:spPr>
          <a:xfrm>
            <a:off x="1149951" y="2077716"/>
            <a:ext cx="4424325" cy="216889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8255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</a:pPr>
            <a:endParaRPr lang="cs-CZ" sz="1300" dirty="0">
              <a:solidFill>
                <a:schemeClr val="dk1"/>
              </a:solidFill>
              <a:latin typeface="Montserrat Light" panose="00000400000000000000" pitchFamily="2" charset="-18"/>
            </a:endParaRPr>
          </a:p>
          <a:p>
            <a:pPr marL="8255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</a:pPr>
            <a:r>
              <a:rPr lang="cs-CZ" sz="1300" dirty="0">
                <a:solidFill>
                  <a:schemeClr val="dk1"/>
                </a:solidFill>
                <a:latin typeface="Montserrat Light" panose="00000400000000000000" pitchFamily="2" charset="-18"/>
              </a:rPr>
              <a:t>Jaké další alternativní zdroje pohonu znáte? </a:t>
            </a:r>
          </a:p>
          <a:p>
            <a:pPr marL="8255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</a:pPr>
            <a:endParaRPr lang="cs-CZ" sz="1300" dirty="0">
              <a:solidFill>
                <a:schemeClr val="dk1"/>
              </a:solidFill>
              <a:latin typeface="Montserrat Light" panose="00000400000000000000" pitchFamily="2" charset="-18"/>
            </a:endParaRPr>
          </a:p>
          <a:p>
            <a:pPr marL="8255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</a:pPr>
            <a:r>
              <a:rPr lang="cs-CZ" sz="1300" dirty="0">
                <a:solidFill>
                  <a:schemeClr val="dk1"/>
                </a:solidFill>
                <a:latin typeface="Montserrat Light" panose="00000400000000000000" pitchFamily="2" charset="-18"/>
              </a:rPr>
              <a:t>Jaké jsou výhody využívání alternativních zdrojů pohonu oproti benzínu či naftě? </a:t>
            </a:r>
          </a:p>
          <a:p>
            <a:pPr marL="8255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</a:pPr>
            <a:r>
              <a:rPr lang="cs-CZ" sz="1300" dirty="0">
                <a:solidFill>
                  <a:schemeClr val="dk1"/>
                </a:solidFill>
                <a:latin typeface="Montserrat Light" panose="00000400000000000000" pitchFamily="2" charset="-18"/>
              </a:rPr>
              <a:t>Existují i nějaké nevýhody?</a:t>
            </a:r>
          </a:p>
          <a:p>
            <a:pPr marL="8255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</a:pPr>
            <a:endParaRPr lang="cs-CZ" sz="1300" dirty="0">
              <a:solidFill>
                <a:schemeClr val="dk1"/>
              </a:solidFill>
              <a:latin typeface="Montserrat Light" panose="00000400000000000000" pitchFamily="2" charset="-18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C10ABF3-C8E4-484C-9569-7606CCBF1A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205" y="487175"/>
            <a:ext cx="5269905" cy="1381384"/>
          </a:xfrm>
          <a:prstGeom prst="rect">
            <a:avLst/>
          </a:prstGeom>
        </p:spPr>
      </p:pic>
      <p:sp>
        <p:nvSpPr>
          <p:cNvPr id="8" name="Google Shape;70;p15">
            <a:extLst>
              <a:ext uri="{FF2B5EF4-FFF2-40B4-BE49-F238E27FC236}">
                <a16:creationId xmlns:a16="http://schemas.microsoft.com/office/drawing/2014/main" id="{30CF335E-6D50-4E32-939E-6EDF0AB91FA6}"/>
              </a:ext>
            </a:extLst>
          </p:cNvPr>
          <p:cNvSpPr txBox="1">
            <a:spLocks/>
          </p:cNvSpPr>
          <p:nvPr/>
        </p:nvSpPr>
        <p:spPr>
          <a:xfrm>
            <a:off x="800913" y="721364"/>
            <a:ext cx="4893503" cy="88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cs-CZ" sz="2000" dirty="0">
                <a:solidFill>
                  <a:schemeClr val="tx1"/>
                </a:solidFill>
                <a:latin typeface="Montserrat SemiBold" panose="00000700000000000000" pitchFamily="50" charset="-18"/>
              </a:rPr>
              <a:t>NOVÝ JIČÍN: MORAVSKOSLEZSKÝ KRAJ</a:t>
            </a:r>
          </a:p>
          <a:p>
            <a:pPr algn="ctr"/>
            <a:r>
              <a:rPr lang="cs-CZ" dirty="0">
                <a:solidFill>
                  <a:srgbClr val="1A7492"/>
                </a:solidFill>
                <a:latin typeface="Montserrat SemiBold" panose="00000700000000000000" pitchFamily="50" charset="-18"/>
              </a:rPr>
              <a:t>(ALTERNATIVNÍ ZDROJE POHONU)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9D4DF3E-1B30-430A-80FB-0030EB1BD3D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222674" y="1276067"/>
            <a:ext cx="3765676" cy="3765676"/>
          </a:xfrm>
          <a:prstGeom prst="rect">
            <a:avLst/>
          </a:prstGeom>
        </p:spPr>
      </p:pic>
      <p:sp>
        <p:nvSpPr>
          <p:cNvPr id="10" name="Ovál 9">
            <a:extLst>
              <a:ext uri="{FF2B5EF4-FFF2-40B4-BE49-F238E27FC236}">
                <a16:creationId xmlns:a16="http://schemas.microsoft.com/office/drawing/2014/main" id="{FA9505A5-716D-441F-9480-05A524799CDB}"/>
              </a:ext>
            </a:extLst>
          </p:cNvPr>
          <p:cNvSpPr/>
          <p:nvPr/>
        </p:nvSpPr>
        <p:spPr>
          <a:xfrm>
            <a:off x="801017" y="2442581"/>
            <a:ext cx="351499" cy="351499"/>
          </a:xfrm>
          <a:prstGeom prst="ellipse">
            <a:avLst/>
          </a:prstGeom>
          <a:solidFill>
            <a:srgbClr val="1A74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latin typeface="Montserrat SemiBold" panose="00000700000000000000" pitchFamily="50" charset="-18"/>
              </a:rPr>
              <a:t>1</a:t>
            </a:r>
          </a:p>
        </p:txBody>
      </p:sp>
      <p:sp>
        <p:nvSpPr>
          <p:cNvPr id="11" name="Ovál 10">
            <a:extLst>
              <a:ext uri="{FF2B5EF4-FFF2-40B4-BE49-F238E27FC236}">
                <a16:creationId xmlns:a16="http://schemas.microsoft.com/office/drawing/2014/main" id="{BD0C0690-A525-411C-9682-E0A775FF6A77}"/>
              </a:ext>
            </a:extLst>
          </p:cNvPr>
          <p:cNvSpPr/>
          <p:nvPr/>
        </p:nvSpPr>
        <p:spPr>
          <a:xfrm>
            <a:off x="801016" y="3192780"/>
            <a:ext cx="351499" cy="351499"/>
          </a:xfrm>
          <a:prstGeom prst="ellipse">
            <a:avLst/>
          </a:prstGeom>
          <a:solidFill>
            <a:srgbClr val="1A74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latin typeface="Montserrat SemiBold" panose="00000700000000000000" pitchFamily="50" charset="-18"/>
              </a:rPr>
              <a:t>2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a1a05e5-5b60-4b6c-b7ab-c3137fc42b4b" xsi:nil="true"/>
    <lcf76f155ced4ddcb4097134ff3c332f xmlns="2e4d4048-99e1-4105-8e63-5ad9f1b3a306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30CB46985392D4BBC074602700B9B96" ma:contentTypeVersion="16" ma:contentTypeDescription="Vytvoří nový dokument" ma:contentTypeScope="" ma:versionID="03eef813c1d72fdcbe2b2993264c50b9">
  <xsd:schema xmlns:xsd="http://www.w3.org/2001/XMLSchema" xmlns:xs="http://www.w3.org/2001/XMLSchema" xmlns:p="http://schemas.microsoft.com/office/2006/metadata/properties" xmlns:ns2="2a1a05e5-5b60-4b6c-b7ab-c3137fc42b4b" xmlns:ns3="2e4d4048-99e1-4105-8e63-5ad9f1b3a306" targetNamespace="http://schemas.microsoft.com/office/2006/metadata/properties" ma:root="true" ma:fieldsID="b160ab02282141190055bd79fbd38ce2" ns2:_="" ns3:_="">
    <xsd:import namespace="2a1a05e5-5b60-4b6c-b7ab-c3137fc42b4b"/>
    <xsd:import namespace="2e4d4048-99e1-4105-8e63-5ad9f1b3a30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MediaLengthInSeconds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1a05e5-5b60-4b6c-b7ab-c3137fc42b4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a394f75-4077-46eb-8cb4-841d55ebbb0e}" ma:internalName="TaxCatchAll" ma:showField="CatchAllData" ma:web="2a1a05e5-5b60-4b6c-b7ab-c3137fc42b4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4d4048-99e1-4105-8e63-5ad9f1b3a30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Značky obrázků" ma:readOnly="false" ma:fieldId="{5cf76f15-5ced-4ddc-b409-7134ff3c332f}" ma:taxonomyMulti="true" ma:sspId="b2f525c4-4218-4cf7-bea0-797ead027e1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CBB5234-3D44-48DD-9326-21A9587C97B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8B85545-B45C-4C42-982A-400FF77DA5F0}">
  <ds:schemaRefs>
    <ds:schemaRef ds:uri="http://schemas.microsoft.com/office/2006/metadata/properties"/>
    <ds:schemaRef ds:uri="http://purl.org/dc/terms/"/>
    <ds:schemaRef ds:uri="http://schemas.microsoft.com/office/2006/documentManagement/types"/>
    <ds:schemaRef ds:uri="2a1a05e5-5b60-4b6c-b7ab-c3137fc42b4b"/>
    <ds:schemaRef ds:uri="http://purl.org/dc/dcmitype/"/>
    <ds:schemaRef ds:uri="http://purl.org/dc/elements/1.1/"/>
    <ds:schemaRef ds:uri="2e4d4048-99e1-4105-8e63-5ad9f1b3a306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439B7B0C-F8BD-498A-83FE-4A34C69E59AF}"/>
</file>

<file path=docProps/app.xml><?xml version="1.0" encoding="utf-8"?>
<Properties xmlns="http://schemas.openxmlformats.org/officeDocument/2006/extended-properties" xmlns:vt="http://schemas.openxmlformats.org/officeDocument/2006/docPropsVTypes">
  <TotalTime>305</TotalTime>
  <Words>711</Words>
  <Application>Microsoft Office PowerPoint</Application>
  <PresentationFormat>Předvádění na obrazovce (16:9)</PresentationFormat>
  <Paragraphs>102</Paragraphs>
  <Slides>12</Slides>
  <Notes>12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6" baseType="lpstr">
      <vt:lpstr>Arial</vt:lpstr>
      <vt:lpstr>Montserrat Light</vt:lpstr>
      <vt:lpstr>Montserrat SemiBold</vt:lpstr>
      <vt:lpstr>Simple Light</vt:lpstr>
      <vt:lpstr>Prezentace aplikace PowerPoint</vt:lpstr>
      <vt:lpstr>Prezentace aplikace PowerPoint</vt:lpstr>
      <vt:lpstr>KODAŇ: DÁNSKO  (PROMĚNA MĚSTA)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PRAHA                                    </vt:lpstr>
      <vt:lpstr>PRAHA  A FREIBURG</vt:lpstr>
      <vt:lpstr>INTERNETOVÉ ODKAZY NA OBRÁZKY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Veronika Bernhäuserová</dc:creator>
  <cp:lastModifiedBy>Veronika Bernhäuserová | ADRA</cp:lastModifiedBy>
  <cp:revision>37</cp:revision>
  <dcterms:modified xsi:type="dcterms:W3CDTF">2022-12-05T14:44:30Z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0x010100130CB46985392D4BBC074602700B9B96</vt:lpwstr>
  </property>
</Properties>
</file>